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handoutMasterIdLst>
    <p:handoutMasterId r:id="rId22"/>
  </p:handoutMasterIdLst>
  <p:sldIdLst>
    <p:sldId id="256" r:id="rId2"/>
    <p:sldId id="257" r:id="rId3"/>
    <p:sldId id="258" r:id="rId4"/>
    <p:sldId id="263" r:id="rId5"/>
    <p:sldId id="259" r:id="rId6"/>
    <p:sldId id="264" r:id="rId7"/>
    <p:sldId id="260" r:id="rId8"/>
    <p:sldId id="262" r:id="rId9"/>
    <p:sldId id="261"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4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4E5FC5-C144-40B7-9A24-C6BCDF637F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91A714-9F06-4EDA-B7E4-DE192C0149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5F2B97-08B6-48C8-98B2-001199680B31}" type="datetimeFigureOut">
              <a:rPr lang="en-US" smtClean="0"/>
              <a:t>2/28/2022</a:t>
            </a:fld>
            <a:endParaRPr lang="en-US"/>
          </a:p>
        </p:txBody>
      </p:sp>
      <p:sp>
        <p:nvSpPr>
          <p:cNvPr id="4" name="Footer Placeholder 3">
            <a:extLst>
              <a:ext uri="{FF2B5EF4-FFF2-40B4-BE49-F238E27FC236}">
                <a16:creationId xmlns:a16="http://schemas.microsoft.com/office/drawing/2014/main" id="{55E12A26-602F-4AE6-B795-D7F118D4E1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808445-F324-484B-860D-0750F61B1F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D9A3A5-300C-4B51-AF78-14D0713978FF}" type="slidenum">
              <a:rPr lang="en-US" smtClean="0"/>
              <a:t>‹#›</a:t>
            </a:fld>
            <a:endParaRPr lang="en-US"/>
          </a:p>
        </p:txBody>
      </p:sp>
    </p:spTree>
    <p:extLst>
      <p:ext uri="{BB962C8B-B14F-4D97-AF65-F5344CB8AC3E}">
        <p14:creationId xmlns:p14="http://schemas.microsoft.com/office/powerpoint/2010/main" val="233410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30041-D808-4C2F-BAF5-C519F704B8E5}"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FB261-0929-46A4-BA26-2531EC698EE0}" type="slidenum">
              <a:rPr lang="en-US" smtClean="0"/>
              <a:t>‹#›</a:t>
            </a:fld>
            <a:endParaRPr lang="en-US"/>
          </a:p>
        </p:txBody>
      </p:sp>
    </p:spTree>
    <p:extLst>
      <p:ext uri="{BB962C8B-B14F-4D97-AF65-F5344CB8AC3E}">
        <p14:creationId xmlns:p14="http://schemas.microsoft.com/office/powerpoint/2010/main" val="13305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EF4F-002D-4562-A56E-3E9540D8C2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E3145A-EE7E-4CB8-9AFF-7D7F7934E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D19270-FD55-42FD-96B7-73492C558959}"/>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5" name="Footer Placeholder 4">
            <a:extLst>
              <a:ext uri="{FF2B5EF4-FFF2-40B4-BE49-F238E27FC236}">
                <a16:creationId xmlns:a16="http://schemas.microsoft.com/office/drawing/2014/main" id="{075DAB8C-D36D-466E-82AC-A5B956E07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122F0-17DF-4016-B018-B14AFB0218BD}"/>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3304650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A9F2-638B-408C-9DD3-BE9077F6DB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7463D-7F82-42A7-8C79-19F58BC6C4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50C62-2C2F-4AD1-853C-B344BFE675A8}"/>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5" name="Footer Placeholder 4">
            <a:extLst>
              <a:ext uri="{FF2B5EF4-FFF2-40B4-BE49-F238E27FC236}">
                <a16:creationId xmlns:a16="http://schemas.microsoft.com/office/drawing/2014/main" id="{3DB7DC69-982F-4EA6-8BB4-570027C51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D4B5E-9A0B-4D07-9165-5E78B50F9CE5}"/>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332327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0DA47-163A-4237-9004-D0AABC1AA8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587F08-4E96-42A8-B325-F5696D0FE0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B685E-6985-4549-ABB3-D2AB7C8E9069}"/>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5" name="Footer Placeholder 4">
            <a:extLst>
              <a:ext uri="{FF2B5EF4-FFF2-40B4-BE49-F238E27FC236}">
                <a16:creationId xmlns:a16="http://schemas.microsoft.com/office/drawing/2014/main" id="{C37E7084-0D41-4179-8C2F-A43CFFD6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8E21A-81C9-4EB0-A413-3352397445DA}"/>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419195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CFF9-D8D2-4247-9FF0-88A24C674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ADF66-4197-4E83-B404-6AEDF05D67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AAC3A-C7E1-4C55-AD9B-7645F0711620}"/>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5" name="Footer Placeholder 4">
            <a:extLst>
              <a:ext uri="{FF2B5EF4-FFF2-40B4-BE49-F238E27FC236}">
                <a16:creationId xmlns:a16="http://schemas.microsoft.com/office/drawing/2014/main" id="{13DA5322-F976-4B37-AA09-54CB575B4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C27D1-F553-4EE8-A64A-B624DEF19107}"/>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0822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DE44-47D2-48BB-81B1-05838D5B4F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76B3D-3004-4C65-8B26-2C8D33492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DAF595-BFB0-4687-AC57-D37623ABE466}"/>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5" name="Footer Placeholder 4">
            <a:extLst>
              <a:ext uri="{FF2B5EF4-FFF2-40B4-BE49-F238E27FC236}">
                <a16:creationId xmlns:a16="http://schemas.microsoft.com/office/drawing/2014/main" id="{4E93EC3D-CA50-415D-B8AE-C5C23D237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C227A-6940-4143-9EDD-1B3714B222AC}"/>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4132558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707CB-6C3F-4589-9A8D-1A1BD1038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E35D1B-C9F6-42C5-AF81-5AA128A9A1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26846B-3FDF-40DF-AABC-176872E8D9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C60397-598A-47F9-87E0-01ABF6DC5267}"/>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6" name="Footer Placeholder 5">
            <a:extLst>
              <a:ext uri="{FF2B5EF4-FFF2-40B4-BE49-F238E27FC236}">
                <a16:creationId xmlns:a16="http://schemas.microsoft.com/office/drawing/2014/main" id="{939C0232-BA5D-4B80-89F5-49AD19F2D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F88FE-BF9A-4A09-A6E0-8AD915A186A1}"/>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156718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763C-C2DE-4816-A486-B26636117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6D5D7B-1F3C-40F3-AC3F-2AB77A254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2897D2-D2AC-4369-B17A-263509FB38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A42811-939D-4278-B599-D84676971D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87A801-36AD-4530-9C91-B84F0092FC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DC143-75B1-471C-B41E-4D7EACFA7252}"/>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8" name="Footer Placeholder 7">
            <a:extLst>
              <a:ext uri="{FF2B5EF4-FFF2-40B4-BE49-F238E27FC236}">
                <a16:creationId xmlns:a16="http://schemas.microsoft.com/office/drawing/2014/main" id="{C992A8B1-2F32-4EB0-97A9-88F8D8FD03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58B2C-250C-4CD0-BE15-94B4AC6AFD84}"/>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54068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0CB3-611C-445F-9B93-2C85CD5F2B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5DAE0-23AC-4E36-9E5E-B2F5DC0D9D16}"/>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4" name="Footer Placeholder 3">
            <a:extLst>
              <a:ext uri="{FF2B5EF4-FFF2-40B4-BE49-F238E27FC236}">
                <a16:creationId xmlns:a16="http://schemas.microsoft.com/office/drawing/2014/main" id="{4A06601A-FE37-447A-B4DD-5A334568F9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C9AF12-99C4-4281-8768-5AF4E11BBA73}"/>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6119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A7D89-D814-4981-ADBE-E73F23A4F797}"/>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3" name="Footer Placeholder 2">
            <a:extLst>
              <a:ext uri="{FF2B5EF4-FFF2-40B4-BE49-F238E27FC236}">
                <a16:creationId xmlns:a16="http://schemas.microsoft.com/office/drawing/2014/main" id="{DAC554F3-1EBF-45B6-8455-050715D3B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4F56-33F4-43DB-B756-98118EE7A41C}"/>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87370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BAE9-34EE-48F2-B2E9-3C88A7BBF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F69208-A8E6-48F4-9A03-54913EE5A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AB37D-1875-4BE5-9FBB-062CB4A50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7DACE-A875-47B5-A6DD-A7402099418D}"/>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6" name="Footer Placeholder 5">
            <a:extLst>
              <a:ext uri="{FF2B5EF4-FFF2-40B4-BE49-F238E27FC236}">
                <a16:creationId xmlns:a16="http://schemas.microsoft.com/office/drawing/2014/main" id="{7D214694-620B-4B1B-83A6-164170B91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9C8F02-F8F0-48DB-ACB1-038A6785F649}"/>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55915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1F14-8AFE-49B5-98BA-8864BC4B8A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966174-49C7-4B93-8CE8-94BB07B07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C8716D-B56A-4DDA-A796-0089E0A74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D9A66-BEFB-45D0-B463-6CBA7175618F}"/>
              </a:ext>
            </a:extLst>
          </p:cNvPr>
          <p:cNvSpPr>
            <a:spLocks noGrp="1"/>
          </p:cNvSpPr>
          <p:nvPr>
            <p:ph type="dt" sz="half" idx="10"/>
          </p:nvPr>
        </p:nvSpPr>
        <p:spPr/>
        <p:txBody>
          <a:bodyPr/>
          <a:lstStyle/>
          <a:p>
            <a:fld id="{CC3B964D-6206-4D63-B4AC-AC68C7586AB5}" type="datetimeFigureOut">
              <a:rPr lang="en-US" smtClean="0"/>
              <a:t>2/27/2022</a:t>
            </a:fld>
            <a:endParaRPr lang="en-US"/>
          </a:p>
        </p:txBody>
      </p:sp>
      <p:sp>
        <p:nvSpPr>
          <p:cNvPr id="6" name="Footer Placeholder 5">
            <a:extLst>
              <a:ext uri="{FF2B5EF4-FFF2-40B4-BE49-F238E27FC236}">
                <a16:creationId xmlns:a16="http://schemas.microsoft.com/office/drawing/2014/main" id="{EAAED63A-7E63-44FE-B1B4-7D8ADB677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8BC8D-797D-4176-A32D-C6D21D145B99}"/>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1479576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93BE0E-BA34-4A76-AC38-AC3AAEB22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C261C2-CC9D-41C6-AD23-D245ABCADA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96CE4-7CA1-4BC5-A054-7D624136D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B964D-6206-4D63-B4AC-AC68C7586AB5}" type="datetimeFigureOut">
              <a:rPr lang="en-US" smtClean="0"/>
              <a:t>2/27/2022</a:t>
            </a:fld>
            <a:endParaRPr lang="en-US"/>
          </a:p>
        </p:txBody>
      </p:sp>
      <p:sp>
        <p:nvSpPr>
          <p:cNvPr id="5" name="Footer Placeholder 4">
            <a:extLst>
              <a:ext uri="{FF2B5EF4-FFF2-40B4-BE49-F238E27FC236}">
                <a16:creationId xmlns:a16="http://schemas.microsoft.com/office/drawing/2014/main" id="{C686634D-0945-423F-95F1-9FB9805A4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CCDCF7-9F1D-48ED-94F0-BB71738668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3CACB-2724-4581-BC3C-DC82E4BF16FB}" type="slidenum">
              <a:rPr lang="en-US" smtClean="0"/>
              <a:t>‹#›</a:t>
            </a:fld>
            <a:endParaRPr lang="en-US"/>
          </a:p>
        </p:txBody>
      </p:sp>
    </p:spTree>
    <p:extLst>
      <p:ext uri="{BB962C8B-B14F-4D97-AF65-F5344CB8AC3E}">
        <p14:creationId xmlns:p14="http://schemas.microsoft.com/office/powerpoint/2010/main" val="297585037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ManashJKonwar/IP-Pointnet" TargetMode="Externa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hyperlink" Target="http://modelnet.cs.princeton.edu/" TargetMode="External"/><Relationship Id="rId2" Type="http://schemas.openxmlformats.org/officeDocument/2006/relationships/hyperlink" Target="http://3dvision.princeton.edu/projects/2014/3DShapeNets/" TargetMode="Externa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https://shapenet.org/" TargetMode="Externa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github.com/ManashJKonwar/IP-Pointnet-ObjectDetection" TargetMode="Externa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video" Target="https://www.youtube.com/embed/KdrHLXpYYlg?feature=oembed" TargetMode="Externa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nashJKonwar/IP-Pointnet-ObjectDetection" TargetMode="External"/><Relationship Id="rId7" Type="http://schemas.openxmlformats.org/officeDocument/2006/relationships/hyperlink" Target="https://github.com/charlesq34/frustum-pointnets" TargetMode="External"/><Relationship Id="rId2" Type="http://schemas.openxmlformats.org/officeDocument/2006/relationships/hyperlink" Target="https://github.com/ManashJKonwar/IP-Pointnet" TargetMode="External"/><Relationship Id="rId1" Type="http://schemas.openxmlformats.org/officeDocument/2006/relationships/slideLayout" Target="../slideLayouts/slideLayout6.xml"/><Relationship Id="rId6" Type="http://schemas.openxmlformats.org/officeDocument/2006/relationships/hyperlink" Target="https://github.com/charlesq34/pointnet" TargetMode="External"/><Relationship Id="rId5" Type="http://schemas.openxmlformats.org/officeDocument/2006/relationships/hyperlink" Target="https://arxiv.org/pdf/1711.08488.pdf" TargetMode="External"/><Relationship Id="rId4" Type="http://schemas.openxmlformats.org/officeDocument/2006/relationships/hyperlink" Target="https://arxiv.org/pdf/1612.00593.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499DE-E991-438F-847F-FB426C801D4E}"/>
              </a:ext>
            </a:extLst>
          </p:cNvPr>
          <p:cNvSpPr>
            <a:spLocks noGrp="1"/>
          </p:cNvSpPr>
          <p:nvPr>
            <p:ph type="ctrTitle"/>
          </p:nvPr>
        </p:nvSpPr>
        <p:spPr>
          <a:xfrm>
            <a:off x="1356918" y="2584129"/>
            <a:ext cx="8234756" cy="912101"/>
          </a:xfrm>
        </p:spPr>
        <p:txBody>
          <a:bodyPr anchor="t">
            <a:normAutofit fontScale="90000"/>
          </a:bodyPr>
          <a:lstStyle/>
          <a:p>
            <a:pPr algn="l"/>
            <a:r>
              <a:rPr lang="en-US" sz="7200" dirty="0"/>
              <a:t>World of Point Clouds</a:t>
            </a:r>
          </a:p>
        </p:txBody>
      </p:sp>
      <p:sp>
        <p:nvSpPr>
          <p:cNvPr id="5" name="Subtitle 4">
            <a:extLst>
              <a:ext uri="{FF2B5EF4-FFF2-40B4-BE49-F238E27FC236}">
                <a16:creationId xmlns:a16="http://schemas.microsoft.com/office/drawing/2014/main" id="{1D9B0F62-B0CB-473F-8B4A-B1DEB804ECFF}"/>
              </a:ext>
            </a:extLst>
          </p:cNvPr>
          <p:cNvSpPr>
            <a:spLocks noGrp="1"/>
          </p:cNvSpPr>
          <p:nvPr>
            <p:ph type="subTitle" idx="1"/>
          </p:nvPr>
        </p:nvSpPr>
        <p:spPr>
          <a:xfrm>
            <a:off x="1356918" y="3496230"/>
            <a:ext cx="5013661" cy="745877"/>
          </a:xfrm>
        </p:spPr>
        <p:txBody>
          <a:bodyPr anchor="b">
            <a:normAutofit lnSpcReduction="10000"/>
          </a:bodyPr>
          <a:lstStyle/>
          <a:p>
            <a:pPr algn="l"/>
            <a:r>
              <a:rPr lang="en-US" dirty="0"/>
              <a:t>By </a:t>
            </a:r>
            <a:br>
              <a:rPr lang="en-US" dirty="0"/>
            </a:br>
            <a:r>
              <a:rPr lang="en-US" dirty="0"/>
              <a:t>Manash J Konwar</a:t>
            </a:r>
          </a:p>
        </p:txBody>
      </p:sp>
    </p:spTree>
    <p:extLst>
      <p:ext uri="{BB962C8B-B14F-4D97-AF65-F5344CB8AC3E}">
        <p14:creationId xmlns:p14="http://schemas.microsoft.com/office/powerpoint/2010/main" val="386198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Vanilla Pointnet</a:t>
            </a:r>
          </a:p>
        </p:txBody>
      </p:sp>
      <p:sp>
        <p:nvSpPr>
          <p:cNvPr id="5" name="TextBox 4">
            <a:extLst>
              <a:ext uri="{FF2B5EF4-FFF2-40B4-BE49-F238E27FC236}">
                <a16:creationId xmlns:a16="http://schemas.microsoft.com/office/drawing/2014/main" id="{9B75B39C-3D8F-4E19-BFEA-34583C50DBF7}"/>
              </a:ext>
            </a:extLst>
          </p:cNvPr>
          <p:cNvSpPr txBox="1"/>
          <p:nvPr/>
        </p:nvSpPr>
        <p:spPr>
          <a:xfrm>
            <a:off x="819149" y="2013624"/>
            <a:ext cx="6052961" cy="1815882"/>
          </a:xfrm>
          <a:prstGeom prst="rect">
            <a:avLst/>
          </a:prstGeom>
          <a:noFill/>
        </p:spPr>
        <p:txBody>
          <a:bodyPr wrap="square" rtlCol="0">
            <a:spAutoFit/>
          </a:bodyPr>
          <a:lstStyle/>
          <a:p>
            <a:pPr marL="742950" lvl="1" indent="-285750" algn="just">
              <a:buFont typeface="Wingdings" panose="05000000000000000000" pitchFamily="2" charset="2"/>
              <a:buChar char="q"/>
            </a:pPr>
            <a:r>
              <a:rPr lang="en-US" sz="1400" dirty="0"/>
              <a:t>Vanilla Pointnet is achieved by feeding point clouds invariantly to a Multi Layer Perceptron layer ‘h’ which will project these points to higher dimensional space.</a:t>
            </a:r>
          </a:p>
          <a:p>
            <a:pPr marL="742950" lvl="1" indent="-285750" algn="just">
              <a:buFont typeface="Wingdings" panose="05000000000000000000" pitchFamily="2" charset="2"/>
              <a:buChar char="q"/>
            </a:pPr>
            <a:r>
              <a:rPr lang="en-US" sz="1400" dirty="0"/>
              <a:t>Aggregation is performed by a symmetric function ‘g’ which is a max pooling layer. This aggregation helps to downscale the data however retaining the features.</a:t>
            </a:r>
          </a:p>
          <a:p>
            <a:pPr marL="742950" lvl="1" indent="-285750" algn="just">
              <a:buFont typeface="Wingdings" panose="05000000000000000000" pitchFamily="2" charset="2"/>
              <a:buChar char="q"/>
            </a:pPr>
            <a:r>
              <a:rPr lang="en-US" sz="1400" dirty="0"/>
              <a:t>Post transformation is done on the aggregated function by using another MLP network known as ‘gamma’. </a:t>
            </a:r>
          </a:p>
        </p:txBody>
      </p:sp>
      <p:pic>
        <p:nvPicPr>
          <p:cNvPr id="6" name="Picture 5">
            <a:extLst>
              <a:ext uri="{FF2B5EF4-FFF2-40B4-BE49-F238E27FC236}">
                <a16:creationId xmlns:a16="http://schemas.microsoft.com/office/drawing/2014/main" id="{E4B70D57-4E0C-4C4E-B222-79CE8222F376}"/>
              </a:ext>
            </a:extLst>
          </p:cNvPr>
          <p:cNvPicPr>
            <a:picLocks noChangeAspect="1"/>
          </p:cNvPicPr>
          <p:nvPr/>
        </p:nvPicPr>
        <p:blipFill>
          <a:blip r:embed="rId2"/>
          <a:stretch>
            <a:fillRect/>
          </a:stretch>
        </p:blipFill>
        <p:spPr>
          <a:xfrm>
            <a:off x="7156742" y="1158673"/>
            <a:ext cx="4216108" cy="2475043"/>
          </a:xfrm>
          <a:prstGeom prst="rect">
            <a:avLst/>
          </a:prstGeom>
        </p:spPr>
      </p:pic>
      <p:pic>
        <p:nvPicPr>
          <p:cNvPr id="8" name="Picture 7">
            <a:extLst>
              <a:ext uri="{FF2B5EF4-FFF2-40B4-BE49-F238E27FC236}">
                <a16:creationId xmlns:a16="http://schemas.microsoft.com/office/drawing/2014/main" id="{2E443312-27F0-46C5-A87A-DA07EEC6B132}"/>
              </a:ext>
            </a:extLst>
          </p:cNvPr>
          <p:cNvPicPr>
            <a:picLocks noChangeAspect="1"/>
          </p:cNvPicPr>
          <p:nvPr/>
        </p:nvPicPr>
        <p:blipFill>
          <a:blip r:embed="rId3"/>
          <a:stretch>
            <a:fillRect/>
          </a:stretch>
        </p:blipFill>
        <p:spPr>
          <a:xfrm>
            <a:off x="7005460" y="3675025"/>
            <a:ext cx="4819651" cy="308962"/>
          </a:xfrm>
          <a:prstGeom prst="rect">
            <a:avLst/>
          </a:prstGeom>
        </p:spPr>
      </p:pic>
      <p:sp>
        <p:nvSpPr>
          <p:cNvPr id="10" name="TextBox 9">
            <a:extLst>
              <a:ext uri="{FF2B5EF4-FFF2-40B4-BE49-F238E27FC236}">
                <a16:creationId xmlns:a16="http://schemas.microsoft.com/office/drawing/2014/main" id="{54F3DA98-9EE2-430F-85EF-089668F1F733}"/>
              </a:ext>
            </a:extLst>
          </p:cNvPr>
          <p:cNvSpPr txBox="1"/>
          <p:nvPr/>
        </p:nvSpPr>
        <p:spPr>
          <a:xfrm>
            <a:off x="819149" y="1657350"/>
            <a:ext cx="6052961"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Resolves Permutation Invariance by making use of a symmetric function</a:t>
            </a:r>
          </a:p>
        </p:txBody>
      </p:sp>
      <p:sp>
        <p:nvSpPr>
          <p:cNvPr id="11" name="TextBox 10">
            <a:extLst>
              <a:ext uri="{FF2B5EF4-FFF2-40B4-BE49-F238E27FC236}">
                <a16:creationId xmlns:a16="http://schemas.microsoft.com/office/drawing/2014/main" id="{3BA9D66F-9054-43E6-9953-21EBDAE95F90}"/>
              </a:ext>
            </a:extLst>
          </p:cNvPr>
          <p:cNvSpPr txBox="1"/>
          <p:nvPr/>
        </p:nvSpPr>
        <p:spPr>
          <a:xfrm>
            <a:off x="752475" y="3884899"/>
            <a:ext cx="3743325" cy="400110"/>
          </a:xfrm>
          <a:prstGeom prst="rect">
            <a:avLst/>
          </a:prstGeom>
          <a:noFill/>
        </p:spPr>
        <p:txBody>
          <a:bodyPr wrap="square" rtlCol="0">
            <a:spAutoFit/>
          </a:bodyPr>
          <a:lstStyle/>
          <a:p>
            <a:r>
              <a:rPr lang="en-US" sz="2000" dirty="0"/>
              <a:t>Transformation Network </a:t>
            </a:r>
          </a:p>
        </p:txBody>
      </p:sp>
      <p:sp>
        <p:nvSpPr>
          <p:cNvPr id="12" name="TextBox 11">
            <a:extLst>
              <a:ext uri="{FF2B5EF4-FFF2-40B4-BE49-F238E27FC236}">
                <a16:creationId xmlns:a16="http://schemas.microsoft.com/office/drawing/2014/main" id="{C47B449E-B632-4AAD-ADE0-E6AFF5A4BE1B}"/>
              </a:ext>
            </a:extLst>
          </p:cNvPr>
          <p:cNvSpPr txBox="1"/>
          <p:nvPr/>
        </p:nvSpPr>
        <p:spPr>
          <a:xfrm>
            <a:off x="785811" y="4340402"/>
            <a:ext cx="6119636"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Resolves transformation Invariance by utilizing transformation matrices which allows the classification results to be invariant of point cloud rotations</a:t>
            </a:r>
          </a:p>
        </p:txBody>
      </p:sp>
      <p:pic>
        <p:nvPicPr>
          <p:cNvPr id="14" name="Picture 13">
            <a:extLst>
              <a:ext uri="{FF2B5EF4-FFF2-40B4-BE49-F238E27FC236}">
                <a16:creationId xmlns:a16="http://schemas.microsoft.com/office/drawing/2014/main" id="{56BED0B5-BC2B-4D49-8C75-7BE8C976674D}"/>
              </a:ext>
            </a:extLst>
          </p:cNvPr>
          <p:cNvPicPr>
            <a:picLocks noChangeAspect="1"/>
          </p:cNvPicPr>
          <p:nvPr/>
        </p:nvPicPr>
        <p:blipFill>
          <a:blip r:embed="rId4"/>
          <a:stretch>
            <a:fillRect/>
          </a:stretch>
        </p:blipFill>
        <p:spPr>
          <a:xfrm>
            <a:off x="7949690" y="4340402"/>
            <a:ext cx="2940569" cy="1765123"/>
          </a:xfrm>
          <a:prstGeom prst="rect">
            <a:avLst/>
          </a:prstGeom>
        </p:spPr>
      </p:pic>
      <p:sp>
        <p:nvSpPr>
          <p:cNvPr id="16" name="TextBox 15">
            <a:extLst>
              <a:ext uri="{FF2B5EF4-FFF2-40B4-BE49-F238E27FC236}">
                <a16:creationId xmlns:a16="http://schemas.microsoft.com/office/drawing/2014/main" id="{905AC945-E893-404B-A592-BFAFC5E9D889}"/>
              </a:ext>
            </a:extLst>
          </p:cNvPr>
          <p:cNvSpPr txBox="1"/>
          <p:nvPr/>
        </p:nvSpPr>
        <p:spPr>
          <a:xfrm>
            <a:off x="785811" y="4919015"/>
            <a:ext cx="6052961" cy="1169551"/>
          </a:xfrm>
          <a:prstGeom prst="rect">
            <a:avLst/>
          </a:prstGeom>
          <a:noFill/>
        </p:spPr>
        <p:txBody>
          <a:bodyPr wrap="square" rtlCol="0">
            <a:spAutoFit/>
          </a:bodyPr>
          <a:lstStyle/>
          <a:p>
            <a:pPr marL="742950" lvl="1" indent="-285750" algn="just">
              <a:buFont typeface="Wingdings" panose="05000000000000000000" pitchFamily="2" charset="2"/>
              <a:buChar char="q"/>
            </a:pPr>
            <a:r>
              <a:rPr lang="en-US" sz="1400" dirty="0"/>
              <a:t>Simple matrix multiplication is performed to perform transformations to input points.</a:t>
            </a:r>
          </a:p>
          <a:p>
            <a:pPr marL="742950" lvl="1" indent="-285750" algn="just">
              <a:buFont typeface="Wingdings" panose="05000000000000000000" pitchFamily="2" charset="2"/>
              <a:buChar char="q"/>
            </a:pPr>
            <a:r>
              <a:rPr lang="en-US" sz="1400" dirty="0"/>
              <a:t>Can be leveraged to perform initial level transformation on raw points or it can be also used to perform transformations on intermediate feature points.</a:t>
            </a:r>
          </a:p>
        </p:txBody>
      </p:sp>
    </p:spTree>
    <p:extLst>
      <p:ext uri="{BB962C8B-B14F-4D97-AF65-F5344CB8AC3E}">
        <p14:creationId xmlns:p14="http://schemas.microsoft.com/office/powerpoint/2010/main" val="146561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Features of Pointnet</a:t>
            </a:r>
          </a:p>
        </p:txBody>
      </p:sp>
      <p:sp>
        <p:nvSpPr>
          <p:cNvPr id="4" name="TextBox 3">
            <a:extLst>
              <a:ext uri="{FF2B5EF4-FFF2-40B4-BE49-F238E27FC236}">
                <a16:creationId xmlns:a16="http://schemas.microsoft.com/office/drawing/2014/main" id="{B2A0FC74-D02B-4681-B8EB-4309AAA2D7FB}"/>
              </a:ext>
            </a:extLst>
          </p:cNvPr>
          <p:cNvSpPr txBox="1"/>
          <p:nvPr/>
        </p:nvSpPr>
        <p:spPr>
          <a:xfrm>
            <a:off x="866775" y="1638300"/>
            <a:ext cx="10267950"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dirty="0"/>
              <a:t>Symmetry Function</a:t>
            </a:r>
          </a:p>
          <a:p>
            <a:pPr marL="742950" lvl="1" indent="-285750">
              <a:buFont typeface="Wingdings" panose="05000000000000000000" pitchFamily="2" charset="2"/>
              <a:buChar char="q"/>
            </a:pPr>
            <a:r>
              <a:rPr lang="en-US" sz="1400" dirty="0"/>
              <a:t>Helps to make the solution canonical to point clouds</a:t>
            </a:r>
          </a:p>
          <a:p>
            <a:pPr marL="742950" lvl="1" indent="-285750">
              <a:buFont typeface="Wingdings" panose="05000000000000000000" pitchFamily="2" charset="2"/>
              <a:buChar char="q"/>
            </a:pPr>
            <a:r>
              <a:rPr lang="en-US" sz="1400" dirty="0"/>
              <a:t>Treat the input as a sequence of data</a:t>
            </a:r>
          </a:p>
          <a:p>
            <a:pPr lvl="1"/>
            <a:endParaRPr lang="en-US" sz="1400" dirty="0"/>
          </a:p>
          <a:p>
            <a:pPr marL="285750" indent="-285750">
              <a:buFont typeface="Arial" panose="020B0604020202020204" pitchFamily="34" charset="0"/>
              <a:buChar char="•"/>
            </a:pPr>
            <a:r>
              <a:rPr lang="en-US" sz="1400" b="1" dirty="0"/>
              <a:t>Local and Global Information Aggregation</a:t>
            </a:r>
          </a:p>
          <a:p>
            <a:pPr marL="742950" lvl="1" indent="-285750">
              <a:buFont typeface="Wingdings" panose="05000000000000000000" pitchFamily="2" charset="2"/>
              <a:buChar char="q"/>
            </a:pPr>
            <a:r>
              <a:rPr lang="en-US" sz="1400" dirty="0"/>
              <a:t>The output from the symmetric function is a global signature of the input point cloud set. This would work fine for point classification problem.</a:t>
            </a:r>
          </a:p>
          <a:p>
            <a:pPr marL="742950" lvl="1" indent="-285750">
              <a:buFont typeface="Wingdings" panose="05000000000000000000" pitchFamily="2" charset="2"/>
              <a:buChar char="q"/>
            </a:pPr>
            <a:r>
              <a:rPr lang="en-US" sz="1400" dirty="0"/>
              <a:t>However, for point segmentation, aggregation of these global and local point features are done to capture the necessary global semantics across these points.</a:t>
            </a:r>
          </a:p>
          <a:p>
            <a:pPr lvl="1"/>
            <a:endParaRPr lang="en-US" sz="1400" dirty="0"/>
          </a:p>
          <a:p>
            <a:pPr marL="285750" indent="-285750">
              <a:buFont typeface="Arial" panose="020B0604020202020204" pitchFamily="34" charset="0"/>
              <a:buChar char="•"/>
            </a:pPr>
            <a:r>
              <a:rPr lang="en-US" sz="1400" b="1" dirty="0"/>
              <a:t>Joint Alignment Network</a:t>
            </a:r>
          </a:p>
          <a:p>
            <a:pPr marL="742950" lvl="1" indent="-285750">
              <a:buFont typeface="Wingdings" panose="05000000000000000000" pitchFamily="2" charset="2"/>
              <a:buChar char="q"/>
            </a:pPr>
            <a:r>
              <a:rPr lang="en-US" sz="1400" dirty="0"/>
              <a:t>This is achieved by making use of T-Nets which makes the points invariant to any rigid transformations.</a:t>
            </a:r>
          </a:p>
        </p:txBody>
      </p:sp>
    </p:spTree>
    <p:extLst>
      <p:ext uri="{BB962C8B-B14F-4D97-AF65-F5344CB8AC3E}">
        <p14:creationId xmlns:p14="http://schemas.microsoft.com/office/powerpoint/2010/main" val="202924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Usage of Pointnet</a:t>
            </a:r>
          </a:p>
        </p:txBody>
      </p:sp>
      <p:pic>
        <p:nvPicPr>
          <p:cNvPr id="8" name="Picture 7">
            <a:extLst>
              <a:ext uri="{FF2B5EF4-FFF2-40B4-BE49-F238E27FC236}">
                <a16:creationId xmlns:a16="http://schemas.microsoft.com/office/drawing/2014/main" id="{71D2C31A-57B2-4D72-8B7A-ACB59D2B0E1A}"/>
              </a:ext>
            </a:extLst>
          </p:cNvPr>
          <p:cNvPicPr>
            <a:picLocks noChangeAspect="1"/>
          </p:cNvPicPr>
          <p:nvPr/>
        </p:nvPicPr>
        <p:blipFill>
          <a:blip r:embed="rId2"/>
          <a:stretch>
            <a:fillRect/>
          </a:stretch>
        </p:blipFill>
        <p:spPr>
          <a:xfrm>
            <a:off x="3423886" y="1505010"/>
            <a:ext cx="5039428" cy="2200582"/>
          </a:xfrm>
          <a:prstGeom prst="rect">
            <a:avLst/>
          </a:prstGeom>
        </p:spPr>
      </p:pic>
      <p:pic>
        <p:nvPicPr>
          <p:cNvPr id="10" name="Picture 9">
            <a:extLst>
              <a:ext uri="{FF2B5EF4-FFF2-40B4-BE49-F238E27FC236}">
                <a16:creationId xmlns:a16="http://schemas.microsoft.com/office/drawing/2014/main" id="{7387F417-9811-4FC0-807D-A3B0E4A34086}"/>
              </a:ext>
            </a:extLst>
          </p:cNvPr>
          <p:cNvPicPr>
            <a:picLocks noChangeAspect="1"/>
          </p:cNvPicPr>
          <p:nvPr/>
        </p:nvPicPr>
        <p:blipFill>
          <a:blip r:embed="rId3"/>
          <a:stretch>
            <a:fillRect/>
          </a:stretch>
        </p:blipFill>
        <p:spPr>
          <a:xfrm>
            <a:off x="3924054" y="3905404"/>
            <a:ext cx="4039092" cy="2467121"/>
          </a:xfrm>
          <a:prstGeom prst="rect">
            <a:avLst/>
          </a:prstGeom>
        </p:spPr>
      </p:pic>
      <p:pic>
        <p:nvPicPr>
          <p:cNvPr id="12" name="Picture 11">
            <a:extLst>
              <a:ext uri="{FF2B5EF4-FFF2-40B4-BE49-F238E27FC236}">
                <a16:creationId xmlns:a16="http://schemas.microsoft.com/office/drawing/2014/main" id="{412630C8-7E5B-48E9-BC2C-B4332EF08B82}"/>
              </a:ext>
            </a:extLst>
          </p:cNvPr>
          <p:cNvPicPr>
            <a:picLocks noChangeAspect="1"/>
          </p:cNvPicPr>
          <p:nvPr/>
        </p:nvPicPr>
        <p:blipFill>
          <a:blip r:embed="rId4"/>
          <a:stretch>
            <a:fillRect/>
          </a:stretch>
        </p:blipFill>
        <p:spPr>
          <a:xfrm>
            <a:off x="7890667" y="3724796"/>
            <a:ext cx="4301333" cy="2681584"/>
          </a:xfrm>
          <a:prstGeom prst="rect">
            <a:avLst/>
          </a:prstGeom>
        </p:spPr>
      </p:pic>
      <p:pic>
        <p:nvPicPr>
          <p:cNvPr id="14" name="Picture 13">
            <a:extLst>
              <a:ext uri="{FF2B5EF4-FFF2-40B4-BE49-F238E27FC236}">
                <a16:creationId xmlns:a16="http://schemas.microsoft.com/office/drawing/2014/main" id="{BB965668-4C1E-42A6-80F8-2E2507C9B180}"/>
              </a:ext>
            </a:extLst>
          </p:cNvPr>
          <p:cNvPicPr>
            <a:picLocks noChangeAspect="1"/>
          </p:cNvPicPr>
          <p:nvPr/>
        </p:nvPicPr>
        <p:blipFill>
          <a:blip r:embed="rId5"/>
          <a:stretch>
            <a:fillRect/>
          </a:stretch>
        </p:blipFill>
        <p:spPr>
          <a:xfrm>
            <a:off x="163397" y="4224133"/>
            <a:ext cx="3760657" cy="2338465"/>
          </a:xfrm>
          <a:prstGeom prst="rect">
            <a:avLst/>
          </a:prstGeom>
        </p:spPr>
      </p:pic>
    </p:spTree>
    <p:extLst>
      <p:ext uri="{BB962C8B-B14F-4D97-AF65-F5344CB8AC3E}">
        <p14:creationId xmlns:p14="http://schemas.microsoft.com/office/powerpoint/2010/main" val="262780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Exploration</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Current Solution</a:t>
            </a:r>
          </a:p>
        </p:txBody>
      </p:sp>
      <p:sp>
        <p:nvSpPr>
          <p:cNvPr id="4" name="TextBox 3">
            <a:extLst>
              <a:ext uri="{FF2B5EF4-FFF2-40B4-BE49-F238E27FC236}">
                <a16:creationId xmlns:a16="http://schemas.microsoft.com/office/drawing/2014/main" id="{74EAC9A2-31D3-411A-B66F-8CA309256804}"/>
              </a:ext>
            </a:extLst>
          </p:cNvPr>
          <p:cNvSpPr txBox="1"/>
          <p:nvPr/>
        </p:nvSpPr>
        <p:spPr>
          <a:xfrm>
            <a:off x="885825" y="1666875"/>
            <a:ext cx="1088707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Implementation of Pointnet Architecture using Keras and easily trainable in your local machine.</a:t>
            </a:r>
          </a:p>
          <a:p>
            <a:pPr marL="285750" indent="-285750">
              <a:buFont typeface="Arial" panose="020B0604020202020204" pitchFamily="34" charset="0"/>
              <a:buChar char="•"/>
            </a:pPr>
            <a:r>
              <a:rPr lang="en-US" sz="1400" dirty="0"/>
              <a:t>GitHub Repo Link: </a:t>
            </a:r>
            <a:r>
              <a:rPr lang="en-US" sz="1400" dirty="0">
                <a:hlinkClick r:id="rId2"/>
              </a:rPr>
              <a:t>https://github.com/ManashJKonwar/IP-Pointnet</a:t>
            </a:r>
            <a:r>
              <a:rPr lang="en-US" sz="1400" dirty="0"/>
              <a:t> </a:t>
            </a:r>
          </a:p>
          <a:p>
            <a:pPr marL="285750" indent="-285750">
              <a:buFont typeface="Arial" panose="020B0604020202020204" pitchFamily="34" charset="0"/>
              <a:buChar char="•"/>
            </a:pPr>
            <a:r>
              <a:rPr lang="en-US" sz="1400" dirty="0"/>
              <a:t>Proper Readme level documentation.</a:t>
            </a:r>
          </a:p>
          <a:p>
            <a:pPr marL="285750" indent="-285750">
              <a:buFont typeface="Arial" panose="020B0604020202020204" pitchFamily="34" charset="0"/>
              <a:buChar char="•"/>
            </a:pPr>
            <a:r>
              <a:rPr lang="en-US" sz="1400" dirty="0"/>
              <a:t>Understand Dash and how any project can be structured in dash following code standards.</a:t>
            </a:r>
          </a:p>
          <a:p>
            <a:pPr marL="285750" indent="-285750">
              <a:buFont typeface="Arial" panose="020B0604020202020204" pitchFamily="34" charset="0"/>
              <a:buChar char="•"/>
            </a:pPr>
            <a:r>
              <a:rPr lang="en-US" sz="1400" dirty="0"/>
              <a:t>Implementation Status</a:t>
            </a:r>
          </a:p>
          <a:p>
            <a:pPr marL="742950" lvl="1" indent="-285750">
              <a:buFont typeface="Wingdings" panose="05000000000000000000" pitchFamily="2" charset="2"/>
              <a:buChar char="ü"/>
            </a:pPr>
            <a:r>
              <a:rPr lang="en-US" sz="1400" dirty="0"/>
              <a:t>Implementation of Pointnet Classifier</a:t>
            </a:r>
          </a:p>
          <a:p>
            <a:pPr marL="742950" lvl="1" indent="-285750">
              <a:buFont typeface="Wingdings" panose="05000000000000000000" pitchFamily="2" charset="2"/>
              <a:buChar char="ü"/>
            </a:pPr>
            <a:r>
              <a:rPr lang="en-US" sz="1400" dirty="0"/>
              <a:t>Implementation of Pointnet Part Segmenter</a:t>
            </a:r>
          </a:p>
          <a:p>
            <a:pPr marL="742950" lvl="1" indent="-285750">
              <a:buBlip>
                <a:blip r:embed="rId3">
                  <a:extLst>
                    <a:ext uri="{96DAC541-7B7A-43D3-8B79-37D633B846F1}">
                      <asvg:svgBlip xmlns:asvg="http://schemas.microsoft.com/office/drawing/2016/SVG/main" r:embed="rId4"/>
                    </a:ext>
                  </a:extLst>
                </a:blip>
              </a:buBlip>
            </a:pPr>
            <a:r>
              <a:rPr lang="en-US" sz="1400" dirty="0"/>
              <a:t>Implementation of Pointnet Semantic Segmenter</a:t>
            </a:r>
          </a:p>
        </p:txBody>
      </p:sp>
    </p:spTree>
    <p:extLst>
      <p:ext uri="{BB962C8B-B14F-4D97-AF65-F5344CB8AC3E}">
        <p14:creationId xmlns:p14="http://schemas.microsoft.com/office/powerpoint/2010/main" val="217499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Exploration</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Datasets Utilized</a:t>
            </a:r>
          </a:p>
        </p:txBody>
      </p:sp>
      <p:sp>
        <p:nvSpPr>
          <p:cNvPr id="5" name="TextBox 4">
            <a:extLst>
              <a:ext uri="{FF2B5EF4-FFF2-40B4-BE49-F238E27FC236}">
                <a16:creationId xmlns:a16="http://schemas.microsoft.com/office/drawing/2014/main" id="{6496EDC4-1AEB-46CF-A73C-5A8A5E3D6420}"/>
              </a:ext>
            </a:extLst>
          </p:cNvPr>
          <p:cNvSpPr txBox="1"/>
          <p:nvPr/>
        </p:nvSpPr>
        <p:spPr>
          <a:xfrm>
            <a:off x="847725" y="1604823"/>
            <a:ext cx="5248275" cy="1015663"/>
          </a:xfrm>
          <a:prstGeom prst="rect">
            <a:avLst/>
          </a:prstGeom>
          <a:noFill/>
        </p:spPr>
        <p:txBody>
          <a:bodyPr wrap="square" rtlCol="0">
            <a:spAutoFit/>
          </a:bodyPr>
          <a:lstStyle/>
          <a:p>
            <a:pPr algn="just"/>
            <a:r>
              <a:rPr lang="en-US" sz="1200" b="0" i="0" u="none" strike="noStrike" dirty="0" err="1">
                <a:solidFill>
                  <a:srgbClr val="C9D1D9"/>
                </a:solidFill>
                <a:effectLst/>
                <a:hlinkClick r:id="rId2"/>
              </a:rPr>
              <a:t>PointNet</a:t>
            </a:r>
            <a:r>
              <a:rPr lang="en-US" sz="1200" b="0" i="0" u="none" strike="noStrike" dirty="0">
                <a:solidFill>
                  <a:srgbClr val="C9D1D9"/>
                </a:solidFill>
                <a:effectLst/>
                <a:hlinkClick r:id="rId2"/>
              </a:rPr>
              <a:t> Classifier</a:t>
            </a:r>
            <a:r>
              <a:rPr lang="en-US" sz="1200" b="0" i="0" dirty="0">
                <a:solidFill>
                  <a:srgbClr val="C9D1D9"/>
                </a:solidFill>
                <a:effectLst/>
              </a:rPr>
              <a:t> </a:t>
            </a:r>
            <a:r>
              <a:rPr lang="en-US" sz="1200" b="0" i="0" dirty="0">
                <a:effectLst/>
              </a:rPr>
              <a:t>Credit goes to </a:t>
            </a:r>
            <a:r>
              <a:rPr lang="en-US" sz="1200" b="0" i="0" u="none" strike="noStrike" dirty="0" err="1">
                <a:solidFill>
                  <a:srgbClr val="C9D1D9"/>
                </a:solidFill>
                <a:effectLst/>
                <a:hlinkClick r:id="rId3"/>
              </a:rPr>
              <a:t>ModelNet</a:t>
            </a:r>
            <a:r>
              <a:rPr lang="en-US" sz="1200" b="0" i="0" u="none" strike="noStrike" dirty="0">
                <a:solidFill>
                  <a:srgbClr val="C9D1D9"/>
                </a:solidFill>
                <a:effectLst/>
                <a:hlinkClick r:id="rId3"/>
              </a:rPr>
              <a:t> 10 dataset</a:t>
            </a:r>
            <a:r>
              <a:rPr lang="en-US" sz="1200" b="0" i="0" dirty="0">
                <a:solidFill>
                  <a:srgbClr val="C9D1D9"/>
                </a:solidFill>
                <a:effectLst/>
              </a:rPr>
              <a:t> </a:t>
            </a:r>
            <a:r>
              <a:rPr lang="en-US" sz="1200" b="0" i="0" dirty="0">
                <a:effectLst/>
              </a:rPr>
              <a:t>which contains CAD Models from 10 common categories. This is a subset of </a:t>
            </a:r>
            <a:r>
              <a:rPr lang="en-US" sz="1200" b="0" i="0" dirty="0" err="1">
                <a:effectLst/>
              </a:rPr>
              <a:t>ModelNet</a:t>
            </a:r>
            <a:r>
              <a:rPr lang="en-US" sz="1200" b="0" i="0" dirty="0">
                <a:effectLst/>
              </a:rPr>
              <a:t> 40 dataset. Each of the point under each object category consist of labelling as to which object category it belongs, and this information helps us greatly to perform training as well as validation runs.</a:t>
            </a:r>
            <a:endParaRPr lang="en-US" sz="1200" dirty="0"/>
          </a:p>
        </p:txBody>
      </p:sp>
      <p:pic>
        <p:nvPicPr>
          <p:cNvPr id="7" name="Picture 6">
            <a:extLst>
              <a:ext uri="{FF2B5EF4-FFF2-40B4-BE49-F238E27FC236}">
                <a16:creationId xmlns:a16="http://schemas.microsoft.com/office/drawing/2014/main" id="{8073C553-C0B3-427D-BCEE-1F656141E14D}"/>
              </a:ext>
            </a:extLst>
          </p:cNvPr>
          <p:cNvPicPr>
            <a:picLocks noChangeAspect="1"/>
          </p:cNvPicPr>
          <p:nvPr/>
        </p:nvPicPr>
        <p:blipFill>
          <a:blip r:embed="rId4"/>
          <a:stretch>
            <a:fillRect/>
          </a:stretch>
        </p:blipFill>
        <p:spPr>
          <a:xfrm>
            <a:off x="579055" y="3259336"/>
            <a:ext cx="5736832" cy="2313404"/>
          </a:xfrm>
          <a:prstGeom prst="rect">
            <a:avLst/>
          </a:prstGeom>
        </p:spPr>
      </p:pic>
      <p:sp>
        <p:nvSpPr>
          <p:cNvPr id="8" name="TextBox 7">
            <a:extLst>
              <a:ext uri="{FF2B5EF4-FFF2-40B4-BE49-F238E27FC236}">
                <a16:creationId xmlns:a16="http://schemas.microsoft.com/office/drawing/2014/main" id="{ACC19352-8844-4781-A3BB-48671F52395E}"/>
              </a:ext>
            </a:extLst>
          </p:cNvPr>
          <p:cNvSpPr txBox="1"/>
          <p:nvPr/>
        </p:nvSpPr>
        <p:spPr>
          <a:xfrm>
            <a:off x="6515100" y="1505010"/>
            <a:ext cx="5391150" cy="1754326"/>
          </a:xfrm>
          <a:prstGeom prst="rect">
            <a:avLst/>
          </a:prstGeom>
          <a:noFill/>
        </p:spPr>
        <p:txBody>
          <a:bodyPr wrap="square" rtlCol="0">
            <a:spAutoFit/>
          </a:bodyPr>
          <a:lstStyle/>
          <a:p>
            <a:pPr algn="just"/>
            <a:r>
              <a:rPr lang="en-US" sz="1200" b="0" i="0" u="none" strike="noStrike" dirty="0">
                <a:solidFill>
                  <a:srgbClr val="C9D1D9"/>
                </a:solidFill>
                <a:effectLst/>
                <a:hlinkClick r:id="rId2"/>
              </a:rPr>
              <a:t>Pointnet Part Segmenter</a:t>
            </a:r>
            <a:r>
              <a:rPr lang="en-US" sz="1200" b="0" i="0" dirty="0">
                <a:solidFill>
                  <a:srgbClr val="C9D1D9"/>
                </a:solidFill>
                <a:effectLst/>
              </a:rPr>
              <a:t> </a:t>
            </a:r>
            <a:r>
              <a:rPr lang="en-US" sz="1200" b="0" i="0" dirty="0">
                <a:effectLst/>
              </a:rPr>
              <a:t>Credit goes to </a:t>
            </a:r>
            <a:r>
              <a:rPr lang="en-US" sz="1200" b="0" i="0" u="none" strike="noStrike" dirty="0" err="1">
                <a:solidFill>
                  <a:srgbClr val="C9D1D9"/>
                </a:solidFill>
                <a:effectLst/>
                <a:hlinkClick r:id="rId5"/>
              </a:rPr>
              <a:t>ShapeNet</a:t>
            </a:r>
            <a:r>
              <a:rPr lang="en-US" sz="1200" b="0" i="0" u="none" strike="noStrike" dirty="0">
                <a:solidFill>
                  <a:srgbClr val="C9D1D9"/>
                </a:solidFill>
                <a:effectLst/>
                <a:hlinkClick r:id="rId5"/>
              </a:rPr>
              <a:t> dataset</a:t>
            </a:r>
            <a:r>
              <a:rPr lang="en-US" sz="1200" b="0" i="0" dirty="0">
                <a:solidFill>
                  <a:srgbClr val="C9D1D9"/>
                </a:solidFill>
                <a:effectLst/>
              </a:rPr>
              <a:t>. </a:t>
            </a:r>
            <a:r>
              <a:rPr lang="en-US" sz="1200" b="0" i="0" dirty="0">
                <a:effectLst/>
              </a:rPr>
              <a:t>Its an ongoing effort to establish a richly-annotated, large-scale dataset of 3D shapes. </a:t>
            </a:r>
            <a:r>
              <a:rPr lang="en-US" sz="1200" b="0" i="0" dirty="0" err="1">
                <a:effectLst/>
              </a:rPr>
              <a:t>ShapeNetCore</a:t>
            </a:r>
            <a:r>
              <a:rPr lang="en-US" sz="1200" b="0" i="0" dirty="0">
                <a:effectLst/>
              </a:rPr>
              <a:t> is a subset of the full </a:t>
            </a:r>
            <a:r>
              <a:rPr lang="en-US" sz="1200" b="0" i="0" dirty="0" err="1">
                <a:effectLst/>
              </a:rPr>
              <a:t>ShapeNet</a:t>
            </a:r>
            <a:r>
              <a:rPr lang="en-US" sz="1200" b="0" i="0" dirty="0">
                <a:effectLst/>
              </a:rPr>
              <a:t> dataset with clean single 3D models and manually verified category and alignment annotations. It covers 55 common object categories, with about 51,300 unique 3D models. I have utilized only 12 object categories of PASCAL 3D+, included as part of the </a:t>
            </a:r>
            <a:r>
              <a:rPr lang="en-US" sz="1200" b="0" i="0" dirty="0" err="1">
                <a:effectLst/>
              </a:rPr>
              <a:t>ShapenetCore</a:t>
            </a:r>
            <a:r>
              <a:rPr lang="en-US" sz="1200" b="0" i="0" dirty="0">
                <a:effectLst/>
              </a:rPr>
              <a:t> dataset and each of this category contains part level labelling for perform training as well as validation runs</a:t>
            </a:r>
          </a:p>
          <a:p>
            <a:pPr algn="just"/>
            <a:endParaRPr lang="en-US" sz="1200" dirty="0"/>
          </a:p>
        </p:txBody>
      </p:sp>
      <p:pic>
        <p:nvPicPr>
          <p:cNvPr id="10" name="Picture 9">
            <a:extLst>
              <a:ext uri="{FF2B5EF4-FFF2-40B4-BE49-F238E27FC236}">
                <a16:creationId xmlns:a16="http://schemas.microsoft.com/office/drawing/2014/main" id="{5D91AB73-E4AD-4609-AE18-813FF0C60F17}"/>
              </a:ext>
            </a:extLst>
          </p:cNvPr>
          <p:cNvPicPr>
            <a:picLocks noChangeAspect="1"/>
          </p:cNvPicPr>
          <p:nvPr/>
        </p:nvPicPr>
        <p:blipFill>
          <a:blip r:embed="rId6"/>
          <a:stretch>
            <a:fillRect/>
          </a:stretch>
        </p:blipFill>
        <p:spPr>
          <a:xfrm>
            <a:off x="6622620" y="3340466"/>
            <a:ext cx="5482843" cy="2151143"/>
          </a:xfrm>
          <a:prstGeom prst="rect">
            <a:avLst/>
          </a:prstGeom>
        </p:spPr>
      </p:pic>
    </p:spTree>
    <p:extLst>
      <p:ext uri="{BB962C8B-B14F-4D97-AF65-F5344CB8AC3E}">
        <p14:creationId xmlns:p14="http://schemas.microsoft.com/office/powerpoint/2010/main" val="3646686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Exploration</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Dash Integration</a:t>
            </a:r>
          </a:p>
        </p:txBody>
      </p:sp>
      <p:sp>
        <p:nvSpPr>
          <p:cNvPr id="5" name="TextBox 4">
            <a:extLst>
              <a:ext uri="{FF2B5EF4-FFF2-40B4-BE49-F238E27FC236}">
                <a16:creationId xmlns:a16="http://schemas.microsoft.com/office/drawing/2014/main" id="{6496EDC4-1AEB-46CF-A73C-5A8A5E3D6420}"/>
              </a:ext>
            </a:extLst>
          </p:cNvPr>
          <p:cNvSpPr txBox="1"/>
          <p:nvPr/>
        </p:nvSpPr>
        <p:spPr>
          <a:xfrm>
            <a:off x="847725" y="1604823"/>
            <a:ext cx="3743325"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t>Once Model training is complete, inferencing can be done by using the dash web application build to support Pointnet Classifier and Part Segmenter test datasets.</a:t>
            </a:r>
          </a:p>
          <a:p>
            <a:pPr marL="285750" indent="-285750" algn="just">
              <a:buFont typeface="Wingdings" panose="05000000000000000000" pitchFamily="2" charset="2"/>
              <a:buChar char="q"/>
            </a:pPr>
            <a:r>
              <a:rPr lang="en-US" sz="1400" dirty="0"/>
              <a:t>Model Characteristics can be observed separately.</a:t>
            </a:r>
          </a:p>
          <a:p>
            <a:pPr marL="285750" indent="-285750" algn="just">
              <a:buFont typeface="Wingdings" panose="05000000000000000000" pitchFamily="2" charset="2"/>
              <a:buChar char="q"/>
            </a:pPr>
            <a:r>
              <a:rPr lang="en-US" sz="1400" dirty="0"/>
              <a:t>On top of this, inferencing is performed based on user selections.</a:t>
            </a:r>
          </a:p>
          <a:p>
            <a:pPr marL="285750" indent="-285750" algn="just">
              <a:buFont typeface="Wingdings" panose="05000000000000000000" pitchFamily="2" charset="2"/>
              <a:buChar char="q"/>
            </a:pPr>
            <a:r>
              <a:rPr lang="en-US" sz="1400" dirty="0"/>
              <a:t>“Learn More” Section helps you to understand the underlying concepts.</a:t>
            </a:r>
          </a:p>
        </p:txBody>
      </p:sp>
      <p:pic>
        <p:nvPicPr>
          <p:cNvPr id="3074" name="Picture 2">
            <a:extLst>
              <a:ext uri="{FF2B5EF4-FFF2-40B4-BE49-F238E27FC236}">
                <a16:creationId xmlns:a16="http://schemas.microsoft.com/office/drawing/2014/main" id="{4758DAB1-CC22-4FDB-A269-EA6AA62B3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647" y="1104898"/>
            <a:ext cx="7218266" cy="27322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03AF4CA-38F0-4ECC-9872-D4E8A3645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651" y="3973372"/>
            <a:ext cx="7218270" cy="273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14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Next Steps</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pPr>
              <a:spcBef>
                <a:spcPts val="0"/>
              </a:spcBef>
            </a:pPr>
            <a:r>
              <a:rPr lang="en-US" sz="2000" dirty="0"/>
              <a:t>Frustum Pointnet/ Voxel Pointnet</a:t>
            </a:r>
          </a:p>
        </p:txBody>
      </p:sp>
      <p:sp>
        <p:nvSpPr>
          <p:cNvPr id="4" name="TextBox 3">
            <a:extLst>
              <a:ext uri="{FF2B5EF4-FFF2-40B4-BE49-F238E27FC236}">
                <a16:creationId xmlns:a16="http://schemas.microsoft.com/office/drawing/2014/main" id="{0640E58B-3CCA-4D27-A441-F6C172772002}"/>
              </a:ext>
            </a:extLst>
          </p:cNvPr>
          <p:cNvSpPr txBox="1"/>
          <p:nvPr/>
        </p:nvSpPr>
        <p:spPr>
          <a:xfrm>
            <a:off x="838199" y="1638300"/>
            <a:ext cx="7286625"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3d Object Detection using Frustum Pointnet using popular KITTI and LYFT Dataset</a:t>
            </a:r>
          </a:p>
          <a:p>
            <a:pPr marL="285750" indent="-285750">
              <a:buFont typeface="Arial" panose="020B0604020202020204" pitchFamily="34" charset="0"/>
              <a:buChar char="•"/>
            </a:pPr>
            <a:r>
              <a:rPr lang="en-US" sz="1400" dirty="0"/>
              <a:t>GitHub Repo Link: </a:t>
            </a:r>
            <a:r>
              <a:rPr lang="en-US" sz="1400" dirty="0">
                <a:hlinkClick r:id="rId2"/>
              </a:rPr>
              <a:t>https://github.com/ManashJKonwar/IP-Pointnet-ObjectDetection</a:t>
            </a:r>
            <a:r>
              <a:rPr lang="en-US" sz="1400" dirty="0"/>
              <a:t> </a:t>
            </a:r>
          </a:p>
          <a:p>
            <a:endParaRPr lang="en-US" sz="1400" dirty="0"/>
          </a:p>
        </p:txBody>
      </p:sp>
      <p:pic>
        <p:nvPicPr>
          <p:cNvPr id="4098" name="Picture 2" descr="Frustum Pointnet 3D Object Detection Pipeline">
            <a:extLst>
              <a:ext uri="{FF2B5EF4-FFF2-40B4-BE49-F238E27FC236}">
                <a16:creationId xmlns:a16="http://schemas.microsoft.com/office/drawing/2014/main" id="{783AA9E7-C747-43F5-BE65-849918ED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910364"/>
            <a:ext cx="5572126" cy="27094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ITTI 3d point cloud frustum extraction">
            <a:extLst>
              <a:ext uri="{FF2B5EF4-FFF2-40B4-BE49-F238E27FC236}">
                <a16:creationId xmlns:a16="http://schemas.microsoft.com/office/drawing/2014/main" id="{8E5C1ECD-25A2-4761-88A0-61757F8F7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775" y="5186658"/>
            <a:ext cx="4686300" cy="14446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ITTI 2d object detection">
            <a:extLst>
              <a:ext uri="{FF2B5EF4-FFF2-40B4-BE49-F238E27FC236}">
                <a16:creationId xmlns:a16="http://schemas.microsoft.com/office/drawing/2014/main" id="{BF33F543-77DC-4E4A-BB09-3D29CBC9F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775" y="2158798"/>
            <a:ext cx="4686300" cy="14206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ITTI point cloud projection">
            <a:extLst>
              <a:ext uri="{FF2B5EF4-FFF2-40B4-BE49-F238E27FC236}">
                <a16:creationId xmlns:a16="http://schemas.microsoft.com/office/drawing/2014/main" id="{2ABE2F0F-30D2-40EE-BCF1-901C8B44D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1776" y="3717903"/>
            <a:ext cx="4686300" cy="133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2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Next Steps</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pPr>
              <a:spcBef>
                <a:spcPts val="0"/>
              </a:spcBef>
            </a:pPr>
            <a:r>
              <a:rPr lang="en-US" sz="2000" dirty="0"/>
              <a:t>Real time 3d Object Detection</a:t>
            </a:r>
          </a:p>
        </p:txBody>
      </p:sp>
      <p:pic>
        <p:nvPicPr>
          <p:cNvPr id="5" name="Online Media 4" title="3D Object Detection for Autonomous Driving using Deep Learning (Master's Thesis Project)">
            <a:hlinkClick r:id="" action="ppaction://media"/>
            <a:extLst>
              <a:ext uri="{FF2B5EF4-FFF2-40B4-BE49-F238E27FC236}">
                <a16:creationId xmlns:a16="http://schemas.microsoft.com/office/drawing/2014/main" id="{569F5E66-2238-4901-851C-17AEAA30B593}"/>
              </a:ext>
            </a:extLst>
          </p:cNvPr>
          <p:cNvPicPr>
            <a:picLocks noRot="1" noChangeAspect="1"/>
          </p:cNvPicPr>
          <p:nvPr>
            <a:videoFile r:link="rId1"/>
          </p:nvPr>
        </p:nvPicPr>
        <p:blipFill>
          <a:blip r:embed="rId5"/>
          <a:stretch>
            <a:fillRect/>
          </a:stretch>
        </p:blipFill>
        <p:spPr>
          <a:xfrm>
            <a:off x="1890712" y="1544061"/>
            <a:ext cx="8410575" cy="4751974"/>
          </a:xfrm>
          <a:prstGeom prst="rect">
            <a:avLst/>
          </a:prstGeom>
        </p:spPr>
      </p:pic>
      <p:pic>
        <p:nvPicPr>
          <p:cNvPr id="6" name="Future-Technology">
            <a:hlinkClick r:id="" action="ppaction://media"/>
            <a:extLst>
              <a:ext uri="{FF2B5EF4-FFF2-40B4-BE49-F238E27FC236}">
                <a16:creationId xmlns:a16="http://schemas.microsoft.com/office/drawing/2014/main" id="{A195DC1C-B5A3-46EA-BF2A-DA74F22CD5D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534650" y="5686435"/>
            <a:ext cx="609600" cy="609600"/>
          </a:xfrm>
          <a:prstGeom prst="rect">
            <a:avLst/>
          </a:prstGeom>
        </p:spPr>
      </p:pic>
    </p:spTree>
    <p:extLst>
      <p:ext uri="{BB962C8B-B14F-4D97-AF65-F5344CB8AC3E}">
        <p14:creationId xmlns:p14="http://schemas.microsoft.com/office/powerpoint/2010/main" val="339907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Next Steps</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pPr>
              <a:spcBef>
                <a:spcPts val="0"/>
              </a:spcBef>
            </a:pPr>
            <a:r>
              <a:rPr lang="en-US" sz="2000" dirty="0"/>
              <a:t>Important Links</a:t>
            </a:r>
          </a:p>
        </p:txBody>
      </p:sp>
      <p:sp>
        <p:nvSpPr>
          <p:cNvPr id="4" name="TextBox 3">
            <a:extLst>
              <a:ext uri="{FF2B5EF4-FFF2-40B4-BE49-F238E27FC236}">
                <a16:creationId xmlns:a16="http://schemas.microsoft.com/office/drawing/2014/main" id="{B2D82974-E6F9-4E5D-AB60-FF2BD8646056}"/>
              </a:ext>
            </a:extLst>
          </p:cNvPr>
          <p:cNvSpPr txBox="1"/>
          <p:nvPr/>
        </p:nvSpPr>
        <p:spPr>
          <a:xfrm>
            <a:off x="895350" y="1762125"/>
            <a:ext cx="10306050" cy="738664"/>
          </a:xfrm>
          <a:prstGeom prst="rect">
            <a:avLst/>
          </a:prstGeom>
          <a:noFill/>
        </p:spPr>
        <p:txBody>
          <a:bodyPr wrap="square" rtlCol="0">
            <a:spAutoFit/>
          </a:bodyPr>
          <a:lstStyle/>
          <a:p>
            <a:r>
              <a:rPr lang="en-US" sz="1400" b="1" dirty="0"/>
              <a:t>Current Code Links:</a:t>
            </a:r>
          </a:p>
          <a:p>
            <a:pPr marL="285750" indent="-285750">
              <a:buFont typeface="Arial" panose="020B0604020202020204" pitchFamily="34" charset="0"/>
              <a:buChar char="•"/>
            </a:pPr>
            <a:r>
              <a:rPr lang="en-US" sz="1400" b="1" dirty="0"/>
              <a:t>Pointnet Implementation: </a:t>
            </a:r>
            <a:r>
              <a:rPr lang="en-US" sz="1400" b="1" dirty="0">
                <a:hlinkClick r:id="rId2"/>
              </a:rPr>
              <a:t>https://github.com/ManashJKonwar/IP-Pointnet</a:t>
            </a:r>
            <a:endParaRPr lang="en-US" sz="1400" b="1" dirty="0"/>
          </a:p>
          <a:p>
            <a:pPr marL="285750" indent="-285750">
              <a:buFont typeface="Arial" panose="020B0604020202020204" pitchFamily="34" charset="0"/>
              <a:buChar char="•"/>
            </a:pPr>
            <a:r>
              <a:rPr lang="en-US" sz="1400" b="1" dirty="0"/>
              <a:t>Frustum Pointnet Implementation: </a:t>
            </a:r>
            <a:r>
              <a:rPr lang="en-US" sz="1400" b="1" dirty="0">
                <a:hlinkClick r:id="rId3"/>
              </a:rPr>
              <a:t>https://github.com/ManashJKonwar/IP-Pointnet-ObjectDetection</a:t>
            </a:r>
            <a:r>
              <a:rPr lang="en-US" sz="1400" b="1" dirty="0"/>
              <a:t> </a:t>
            </a:r>
          </a:p>
        </p:txBody>
      </p:sp>
      <p:sp>
        <p:nvSpPr>
          <p:cNvPr id="7" name="TextBox 6">
            <a:extLst>
              <a:ext uri="{FF2B5EF4-FFF2-40B4-BE49-F238E27FC236}">
                <a16:creationId xmlns:a16="http://schemas.microsoft.com/office/drawing/2014/main" id="{F14717C6-AC47-4CF5-9BD2-84F2E6CB75C8}"/>
              </a:ext>
            </a:extLst>
          </p:cNvPr>
          <p:cNvSpPr txBox="1"/>
          <p:nvPr/>
        </p:nvSpPr>
        <p:spPr>
          <a:xfrm>
            <a:off x="895350" y="2719328"/>
            <a:ext cx="10306050" cy="738664"/>
          </a:xfrm>
          <a:prstGeom prst="rect">
            <a:avLst/>
          </a:prstGeom>
          <a:noFill/>
        </p:spPr>
        <p:txBody>
          <a:bodyPr wrap="square" rtlCol="0">
            <a:spAutoFit/>
          </a:bodyPr>
          <a:lstStyle/>
          <a:p>
            <a:r>
              <a:rPr lang="en-US" sz="1400" b="1" dirty="0"/>
              <a:t>Original Research:</a:t>
            </a:r>
          </a:p>
          <a:p>
            <a:pPr marL="285750" indent="-285750">
              <a:buFont typeface="Arial" panose="020B0604020202020204" pitchFamily="34" charset="0"/>
              <a:buChar char="•"/>
            </a:pPr>
            <a:r>
              <a:rPr lang="en-US" sz="1400" b="1" dirty="0"/>
              <a:t>Pointnet: </a:t>
            </a:r>
            <a:r>
              <a:rPr lang="en-US" sz="1400" b="1" dirty="0">
                <a:hlinkClick r:id="rId4"/>
              </a:rPr>
              <a:t>https://arxiv.org/pdf/1612.00593.pdf</a:t>
            </a:r>
            <a:endParaRPr lang="en-US" sz="1400" b="1" dirty="0"/>
          </a:p>
          <a:p>
            <a:pPr marL="285750" indent="-285750">
              <a:buFont typeface="Arial" panose="020B0604020202020204" pitchFamily="34" charset="0"/>
              <a:buChar char="•"/>
            </a:pPr>
            <a:r>
              <a:rPr lang="en-US" sz="1400" b="1" dirty="0"/>
              <a:t>Frustum Pointnet Implementation: </a:t>
            </a:r>
            <a:r>
              <a:rPr lang="en-US" sz="1400" b="1" dirty="0">
                <a:hlinkClick r:id="rId5"/>
              </a:rPr>
              <a:t>https://arxiv.org/pdf/1711.08488.pdf</a:t>
            </a:r>
            <a:r>
              <a:rPr lang="en-US" sz="1400" b="1" dirty="0"/>
              <a:t> </a:t>
            </a:r>
          </a:p>
        </p:txBody>
      </p:sp>
      <p:sp>
        <p:nvSpPr>
          <p:cNvPr id="8" name="TextBox 7">
            <a:extLst>
              <a:ext uri="{FF2B5EF4-FFF2-40B4-BE49-F238E27FC236}">
                <a16:creationId xmlns:a16="http://schemas.microsoft.com/office/drawing/2014/main" id="{CA6B561F-A798-4114-9187-CE7D184199B4}"/>
              </a:ext>
            </a:extLst>
          </p:cNvPr>
          <p:cNvSpPr txBox="1"/>
          <p:nvPr/>
        </p:nvSpPr>
        <p:spPr>
          <a:xfrm>
            <a:off x="895350" y="3676531"/>
            <a:ext cx="10306050" cy="738664"/>
          </a:xfrm>
          <a:prstGeom prst="rect">
            <a:avLst/>
          </a:prstGeom>
          <a:noFill/>
        </p:spPr>
        <p:txBody>
          <a:bodyPr wrap="square" rtlCol="0">
            <a:spAutoFit/>
          </a:bodyPr>
          <a:lstStyle/>
          <a:p>
            <a:r>
              <a:rPr lang="en-US" sz="1400" b="1" dirty="0"/>
              <a:t>Original Source Code:</a:t>
            </a:r>
          </a:p>
          <a:p>
            <a:pPr marL="285750" indent="-285750">
              <a:buFont typeface="Arial" panose="020B0604020202020204" pitchFamily="34" charset="0"/>
              <a:buChar char="•"/>
            </a:pPr>
            <a:r>
              <a:rPr lang="en-US" sz="1400" b="1" dirty="0"/>
              <a:t>Pointnet: </a:t>
            </a:r>
            <a:r>
              <a:rPr lang="en-US" sz="1400" b="1" dirty="0">
                <a:hlinkClick r:id="rId6"/>
              </a:rPr>
              <a:t>https://github.com/charlesq34/pointnet</a:t>
            </a:r>
            <a:endParaRPr lang="en-US" sz="1400" b="1" dirty="0"/>
          </a:p>
          <a:p>
            <a:pPr marL="285750" indent="-285750">
              <a:buFont typeface="Arial" panose="020B0604020202020204" pitchFamily="34" charset="0"/>
              <a:buChar char="•"/>
            </a:pPr>
            <a:r>
              <a:rPr lang="en-US" sz="1400" b="1" dirty="0"/>
              <a:t>Frustum Pointnet Implementation: </a:t>
            </a:r>
            <a:r>
              <a:rPr lang="en-US" sz="1400" b="1" dirty="0">
                <a:hlinkClick r:id="rId7"/>
              </a:rPr>
              <a:t>https://github.com/charlesq34/frustum-pointnets</a:t>
            </a:r>
            <a:r>
              <a:rPr lang="en-US" sz="1400" b="1" dirty="0"/>
              <a:t> </a:t>
            </a:r>
          </a:p>
        </p:txBody>
      </p:sp>
    </p:spTree>
    <p:extLst>
      <p:ext uri="{BB962C8B-B14F-4D97-AF65-F5344CB8AC3E}">
        <p14:creationId xmlns:p14="http://schemas.microsoft.com/office/powerpoint/2010/main" val="18727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20E2A0-E80E-442C-8624-3CD684509955}"/>
              </a:ext>
            </a:extLst>
          </p:cNvPr>
          <p:cNvSpPr txBox="1"/>
          <p:nvPr/>
        </p:nvSpPr>
        <p:spPr>
          <a:xfrm>
            <a:off x="3190875" y="2607707"/>
            <a:ext cx="5314950" cy="646331"/>
          </a:xfrm>
          <a:prstGeom prst="rect">
            <a:avLst/>
          </a:prstGeom>
          <a:noFill/>
        </p:spPr>
        <p:txBody>
          <a:bodyPr wrap="square" rtlCol="0">
            <a:spAutoFit/>
          </a:bodyPr>
          <a:lstStyle/>
          <a:p>
            <a:pPr algn="ctr"/>
            <a:r>
              <a:rPr lang="en-US" dirty="0"/>
              <a:t>Thank you all !!! Hope you learnt something new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Q &amp; A Session (if any)</a:t>
            </a:r>
            <a:endParaRPr lang="en-US" dirty="0"/>
          </a:p>
        </p:txBody>
      </p:sp>
    </p:spTree>
    <p:extLst>
      <p:ext uri="{BB962C8B-B14F-4D97-AF65-F5344CB8AC3E}">
        <p14:creationId xmlns:p14="http://schemas.microsoft.com/office/powerpoint/2010/main" val="257520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8D80-0E3B-443B-80F3-0129276B00C3}"/>
              </a:ext>
            </a:extLst>
          </p:cNvPr>
          <p:cNvSpPr>
            <a:spLocks noGrp="1"/>
          </p:cNvSpPr>
          <p:nvPr>
            <p:ph type="title"/>
          </p:nvPr>
        </p:nvSpPr>
        <p:spPr>
          <a:xfrm>
            <a:off x="838200" y="365126"/>
            <a:ext cx="10515600" cy="863600"/>
          </a:xfrm>
        </p:spPr>
        <p:txBody>
          <a:bodyPr/>
          <a:lstStyle/>
          <a:p>
            <a:r>
              <a:rPr lang="en-US" dirty="0"/>
              <a:t>Table of Contents</a:t>
            </a:r>
          </a:p>
        </p:txBody>
      </p:sp>
      <p:sp>
        <p:nvSpPr>
          <p:cNvPr id="5" name="Google Shape;2722;p35">
            <a:extLst>
              <a:ext uri="{FF2B5EF4-FFF2-40B4-BE49-F238E27FC236}">
                <a16:creationId xmlns:a16="http://schemas.microsoft.com/office/drawing/2014/main" id="{5D385A55-7799-4934-B2A9-1FF7B0E55D52}"/>
              </a:ext>
            </a:extLst>
          </p:cNvPr>
          <p:cNvSpPr txBox="1">
            <a:spLocks/>
          </p:cNvSpPr>
          <p:nvPr/>
        </p:nvSpPr>
        <p:spPr>
          <a:xfrm>
            <a:off x="723899" y="1123046"/>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01</a:t>
            </a:r>
          </a:p>
        </p:txBody>
      </p:sp>
      <p:sp>
        <p:nvSpPr>
          <p:cNvPr id="6" name="Google Shape;2723;p35">
            <a:extLst>
              <a:ext uri="{FF2B5EF4-FFF2-40B4-BE49-F238E27FC236}">
                <a16:creationId xmlns:a16="http://schemas.microsoft.com/office/drawing/2014/main" id="{2BE6F2E4-DF8E-4382-B7CA-43F1F659B7C5}"/>
              </a:ext>
            </a:extLst>
          </p:cNvPr>
          <p:cNvSpPr txBox="1">
            <a:spLocks/>
          </p:cNvSpPr>
          <p:nvPr/>
        </p:nvSpPr>
        <p:spPr>
          <a:xfrm>
            <a:off x="1835097" y="1364298"/>
            <a:ext cx="1932900"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OVERVIEW</a:t>
            </a:r>
          </a:p>
        </p:txBody>
      </p:sp>
      <p:sp>
        <p:nvSpPr>
          <p:cNvPr id="7" name="Google Shape;2724;p35">
            <a:extLst>
              <a:ext uri="{FF2B5EF4-FFF2-40B4-BE49-F238E27FC236}">
                <a16:creationId xmlns:a16="http://schemas.microsoft.com/office/drawing/2014/main" id="{B1DD596D-75AC-4E41-8E67-21818DF2D621}"/>
              </a:ext>
            </a:extLst>
          </p:cNvPr>
          <p:cNvSpPr txBox="1">
            <a:spLocks/>
          </p:cNvSpPr>
          <p:nvPr/>
        </p:nvSpPr>
        <p:spPr>
          <a:xfrm>
            <a:off x="1750458" y="2026743"/>
            <a:ext cx="4180951" cy="126027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What are Point Clouds?</a:t>
            </a:r>
          </a:p>
          <a:p>
            <a:pPr>
              <a:spcBef>
                <a:spcPts val="0"/>
              </a:spcBef>
            </a:pPr>
            <a:r>
              <a:rPr lang="en-US" sz="2000" dirty="0"/>
              <a:t>LIDAR</a:t>
            </a:r>
          </a:p>
          <a:p>
            <a:pPr>
              <a:spcBef>
                <a:spcPts val="0"/>
              </a:spcBef>
            </a:pPr>
            <a:r>
              <a:rPr lang="en-US" sz="2000" dirty="0"/>
              <a:t>Present Infrastructure</a:t>
            </a:r>
          </a:p>
          <a:p>
            <a:pPr>
              <a:spcBef>
                <a:spcPts val="0"/>
              </a:spcBef>
            </a:pPr>
            <a:r>
              <a:rPr lang="en-US" sz="2000" dirty="0"/>
              <a:t>Applications around Point Clouds</a:t>
            </a:r>
          </a:p>
          <a:p>
            <a:pPr>
              <a:spcBef>
                <a:spcPts val="0"/>
              </a:spcBef>
            </a:pPr>
            <a:r>
              <a:rPr lang="en-US" sz="2000" dirty="0"/>
              <a:t>Why Point Clouds?</a:t>
            </a:r>
          </a:p>
        </p:txBody>
      </p:sp>
      <p:sp>
        <p:nvSpPr>
          <p:cNvPr id="8" name="Google Shape;2725;p35">
            <a:extLst>
              <a:ext uri="{FF2B5EF4-FFF2-40B4-BE49-F238E27FC236}">
                <a16:creationId xmlns:a16="http://schemas.microsoft.com/office/drawing/2014/main" id="{ADF9D7B6-C883-40EA-AD3A-421D035A4589}"/>
              </a:ext>
            </a:extLst>
          </p:cNvPr>
          <p:cNvSpPr txBox="1">
            <a:spLocks/>
          </p:cNvSpPr>
          <p:nvPr/>
        </p:nvSpPr>
        <p:spPr>
          <a:xfrm>
            <a:off x="739097" y="3323264"/>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02</a:t>
            </a:r>
          </a:p>
        </p:txBody>
      </p:sp>
      <p:sp>
        <p:nvSpPr>
          <p:cNvPr id="9" name="Google Shape;2726;p35">
            <a:extLst>
              <a:ext uri="{FF2B5EF4-FFF2-40B4-BE49-F238E27FC236}">
                <a16:creationId xmlns:a16="http://schemas.microsoft.com/office/drawing/2014/main" id="{3B07AAED-1DB2-4B17-9218-E1623EC900BB}"/>
              </a:ext>
            </a:extLst>
          </p:cNvPr>
          <p:cNvSpPr txBox="1">
            <a:spLocks/>
          </p:cNvSpPr>
          <p:nvPr/>
        </p:nvSpPr>
        <p:spPr>
          <a:xfrm>
            <a:off x="1763339" y="3598160"/>
            <a:ext cx="1932900"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POINTNET</a:t>
            </a:r>
          </a:p>
        </p:txBody>
      </p:sp>
      <p:sp>
        <p:nvSpPr>
          <p:cNvPr id="10" name="Google Shape;2724;p35">
            <a:extLst>
              <a:ext uri="{FF2B5EF4-FFF2-40B4-BE49-F238E27FC236}">
                <a16:creationId xmlns:a16="http://schemas.microsoft.com/office/drawing/2014/main" id="{20F86675-7D46-4DC7-9CBD-39A3E0FAB2BD}"/>
              </a:ext>
            </a:extLst>
          </p:cNvPr>
          <p:cNvSpPr txBox="1">
            <a:spLocks/>
          </p:cNvSpPr>
          <p:nvPr/>
        </p:nvSpPr>
        <p:spPr>
          <a:xfrm>
            <a:off x="1720697" y="4062860"/>
            <a:ext cx="4180951" cy="1735258"/>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000" dirty="0"/>
          </a:p>
          <a:p>
            <a:pPr>
              <a:spcBef>
                <a:spcPts val="0"/>
              </a:spcBef>
            </a:pPr>
            <a:r>
              <a:rPr lang="en-US" sz="2000" dirty="0"/>
              <a:t>Overall Architecture</a:t>
            </a:r>
          </a:p>
          <a:p>
            <a:pPr>
              <a:spcBef>
                <a:spcPts val="0"/>
              </a:spcBef>
            </a:pPr>
            <a:r>
              <a:rPr lang="en-US" sz="2000" dirty="0"/>
              <a:t>Vanilla Pointnet / Transformation Network</a:t>
            </a:r>
          </a:p>
          <a:p>
            <a:pPr>
              <a:spcBef>
                <a:spcPts val="0"/>
              </a:spcBef>
            </a:pPr>
            <a:r>
              <a:rPr lang="en-US" sz="2000" dirty="0"/>
              <a:t>Features of Pointnet</a:t>
            </a:r>
          </a:p>
          <a:p>
            <a:pPr>
              <a:spcBef>
                <a:spcPts val="0"/>
              </a:spcBef>
            </a:pPr>
            <a:r>
              <a:rPr lang="en-US" sz="2000" dirty="0"/>
              <a:t>Usage of Pointnet</a:t>
            </a:r>
          </a:p>
          <a:p>
            <a:pPr>
              <a:spcBef>
                <a:spcPts val="0"/>
              </a:spcBef>
            </a:pPr>
            <a:endParaRPr lang="en-US" sz="2000" dirty="0"/>
          </a:p>
        </p:txBody>
      </p:sp>
      <p:sp>
        <p:nvSpPr>
          <p:cNvPr id="11" name="Google Shape;2725;p35">
            <a:extLst>
              <a:ext uri="{FF2B5EF4-FFF2-40B4-BE49-F238E27FC236}">
                <a16:creationId xmlns:a16="http://schemas.microsoft.com/office/drawing/2014/main" id="{CE9E0CA5-BB8C-4B0F-95C5-6CCAA8950C72}"/>
              </a:ext>
            </a:extLst>
          </p:cNvPr>
          <p:cNvSpPr txBox="1">
            <a:spLocks/>
          </p:cNvSpPr>
          <p:nvPr/>
        </p:nvSpPr>
        <p:spPr>
          <a:xfrm>
            <a:off x="6490495" y="1074648"/>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03</a:t>
            </a:r>
          </a:p>
        </p:txBody>
      </p:sp>
      <p:sp>
        <p:nvSpPr>
          <p:cNvPr id="12" name="Google Shape;2726;p35">
            <a:extLst>
              <a:ext uri="{FF2B5EF4-FFF2-40B4-BE49-F238E27FC236}">
                <a16:creationId xmlns:a16="http://schemas.microsoft.com/office/drawing/2014/main" id="{BE9D821A-A6D5-475C-8A95-49D925964F28}"/>
              </a:ext>
            </a:extLst>
          </p:cNvPr>
          <p:cNvSpPr txBox="1">
            <a:spLocks/>
          </p:cNvSpPr>
          <p:nvPr/>
        </p:nvSpPr>
        <p:spPr>
          <a:xfrm>
            <a:off x="7448472" y="1315054"/>
            <a:ext cx="2209041"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EXPLORATION</a:t>
            </a:r>
          </a:p>
        </p:txBody>
      </p:sp>
      <p:sp>
        <p:nvSpPr>
          <p:cNvPr id="13" name="Google Shape;2724;p35">
            <a:extLst>
              <a:ext uri="{FF2B5EF4-FFF2-40B4-BE49-F238E27FC236}">
                <a16:creationId xmlns:a16="http://schemas.microsoft.com/office/drawing/2014/main" id="{ABD8BC70-221C-4D02-98FA-64F543BD1F55}"/>
              </a:ext>
            </a:extLst>
          </p:cNvPr>
          <p:cNvSpPr txBox="1">
            <a:spLocks/>
          </p:cNvSpPr>
          <p:nvPr/>
        </p:nvSpPr>
        <p:spPr>
          <a:xfrm>
            <a:off x="7487409" y="1979254"/>
            <a:ext cx="4180951" cy="126027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Current Solution</a:t>
            </a:r>
          </a:p>
          <a:p>
            <a:pPr>
              <a:spcBef>
                <a:spcPts val="0"/>
              </a:spcBef>
            </a:pPr>
            <a:r>
              <a:rPr lang="en-US" sz="2000" dirty="0"/>
              <a:t>Datasets Utilized</a:t>
            </a:r>
          </a:p>
          <a:p>
            <a:pPr>
              <a:spcBef>
                <a:spcPts val="0"/>
              </a:spcBef>
            </a:pPr>
            <a:r>
              <a:rPr lang="en-US" sz="2000" dirty="0"/>
              <a:t>Dash Integration</a:t>
            </a:r>
          </a:p>
          <a:p>
            <a:pPr>
              <a:spcBef>
                <a:spcPts val="0"/>
              </a:spcBef>
            </a:pPr>
            <a:endParaRPr lang="en-US" sz="2000" dirty="0"/>
          </a:p>
        </p:txBody>
      </p:sp>
      <p:pic>
        <p:nvPicPr>
          <p:cNvPr id="14" name="Graphic 13" descr="Chat">
            <a:extLst>
              <a:ext uri="{FF2B5EF4-FFF2-40B4-BE49-F238E27FC236}">
                <a16:creationId xmlns:a16="http://schemas.microsoft.com/office/drawing/2014/main" id="{B108C655-E7BC-467C-AE11-39A6B411B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0047" y="1909823"/>
            <a:ext cx="1097280" cy="1097280"/>
          </a:xfrm>
          <a:prstGeom prst="rect">
            <a:avLst/>
          </a:prstGeom>
        </p:spPr>
      </p:pic>
      <p:pic>
        <p:nvPicPr>
          <p:cNvPr id="15" name="Graphic 14" descr="Blackboard">
            <a:extLst>
              <a:ext uri="{FF2B5EF4-FFF2-40B4-BE49-F238E27FC236}">
                <a16:creationId xmlns:a16="http://schemas.microsoft.com/office/drawing/2014/main" id="{16C4B743-15A6-4042-B79E-86BCD9A20B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450" y="4254435"/>
            <a:ext cx="1097280" cy="1097280"/>
          </a:xfrm>
          <a:prstGeom prst="rect">
            <a:avLst/>
          </a:prstGeom>
        </p:spPr>
      </p:pic>
      <p:pic>
        <p:nvPicPr>
          <p:cNvPr id="16" name="Graphic 15" descr="Open Book">
            <a:extLst>
              <a:ext uri="{FF2B5EF4-FFF2-40B4-BE49-F238E27FC236}">
                <a16:creationId xmlns:a16="http://schemas.microsoft.com/office/drawing/2014/main" id="{06DCC7DC-190C-4AF7-A1B6-9CFF12D549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178" y="1915457"/>
            <a:ext cx="1097280" cy="1097280"/>
          </a:xfrm>
          <a:prstGeom prst="rect">
            <a:avLst/>
          </a:prstGeom>
        </p:spPr>
      </p:pic>
      <p:pic>
        <p:nvPicPr>
          <p:cNvPr id="17" name="Content Placeholder 4" descr="Scales of Justice">
            <a:extLst>
              <a:ext uri="{FF2B5EF4-FFF2-40B4-BE49-F238E27FC236}">
                <a16:creationId xmlns:a16="http://schemas.microsoft.com/office/drawing/2014/main" id="{4023EE97-C240-4DB1-8507-5ACF4BFAC3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28915" y="4254971"/>
            <a:ext cx="1097280" cy="1097280"/>
          </a:xfrm>
          <a:prstGeom prst="rect">
            <a:avLst/>
          </a:prstGeom>
        </p:spPr>
      </p:pic>
      <p:sp>
        <p:nvSpPr>
          <p:cNvPr id="18" name="Google Shape;2731;p35">
            <a:extLst>
              <a:ext uri="{FF2B5EF4-FFF2-40B4-BE49-F238E27FC236}">
                <a16:creationId xmlns:a16="http://schemas.microsoft.com/office/drawing/2014/main" id="{5DFC709F-4001-4E08-957F-6D2F42596D1B}"/>
              </a:ext>
            </a:extLst>
          </p:cNvPr>
          <p:cNvSpPr txBox="1">
            <a:spLocks/>
          </p:cNvSpPr>
          <p:nvPr/>
        </p:nvSpPr>
        <p:spPr>
          <a:xfrm>
            <a:off x="6505645" y="3308960"/>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04</a:t>
            </a:r>
          </a:p>
        </p:txBody>
      </p:sp>
      <p:sp>
        <p:nvSpPr>
          <p:cNvPr id="19" name="Google Shape;2726;p35">
            <a:extLst>
              <a:ext uri="{FF2B5EF4-FFF2-40B4-BE49-F238E27FC236}">
                <a16:creationId xmlns:a16="http://schemas.microsoft.com/office/drawing/2014/main" id="{BF75AC60-3D7E-4BB9-965E-2113EC733C16}"/>
              </a:ext>
            </a:extLst>
          </p:cNvPr>
          <p:cNvSpPr txBox="1">
            <a:spLocks/>
          </p:cNvSpPr>
          <p:nvPr/>
        </p:nvSpPr>
        <p:spPr>
          <a:xfrm>
            <a:off x="7448472" y="3541386"/>
            <a:ext cx="1932900"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NEXT STEPS</a:t>
            </a:r>
          </a:p>
        </p:txBody>
      </p:sp>
      <p:sp>
        <p:nvSpPr>
          <p:cNvPr id="20" name="Google Shape;2724;p35">
            <a:extLst>
              <a:ext uri="{FF2B5EF4-FFF2-40B4-BE49-F238E27FC236}">
                <a16:creationId xmlns:a16="http://schemas.microsoft.com/office/drawing/2014/main" id="{1480DE16-8CA6-4354-A183-CC847AC33189}"/>
              </a:ext>
            </a:extLst>
          </p:cNvPr>
          <p:cNvSpPr txBox="1">
            <a:spLocks/>
          </p:cNvSpPr>
          <p:nvPr/>
        </p:nvSpPr>
        <p:spPr>
          <a:xfrm>
            <a:off x="7487409" y="4197806"/>
            <a:ext cx="4180951" cy="1684359"/>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Frustum Pointnet/ Voxel Pointnet</a:t>
            </a:r>
          </a:p>
          <a:p>
            <a:pPr>
              <a:spcBef>
                <a:spcPts val="0"/>
              </a:spcBef>
            </a:pPr>
            <a:r>
              <a:rPr lang="en-US" sz="2000" dirty="0"/>
              <a:t>Real Time 3D Object Detection </a:t>
            </a:r>
          </a:p>
          <a:p>
            <a:pPr>
              <a:spcBef>
                <a:spcPts val="0"/>
              </a:spcBef>
            </a:pPr>
            <a:r>
              <a:rPr lang="en-US" sz="2000" dirty="0"/>
              <a:t>Important Links</a:t>
            </a:r>
          </a:p>
          <a:p>
            <a:pPr>
              <a:spcBef>
                <a:spcPts val="0"/>
              </a:spcBef>
            </a:pPr>
            <a:r>
              <a:rPr lang="en-US" sz="2000" dirty="0"/>
              <a:t>Q&amp;A Session</a:t>
            </a:r>
          </a:p>
        </p:txBody>
      </p:sp>
    </p:spTree>
    <p:extLst>
      <p:ext uri="{BB962C8B-B14F-4D97-AF65-F5344CB8AC3E}">
        <p14:creationId xmlns:p14="http://schemas.microsoft.com/office/powerpoint/2010/main" val="35077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25C3-2BB5-4500-95CF-0F31677CFCBA}"/>
              </a:ext>
            </a:extLst>
          </p:cNvPr>
          <p:cNvSpPr>
            <a:spLocks noGrp="1"/>
          </p:cNvSpPr>
          <p:nvPr>
            <p:ph type="title"/>
          </p:nvPr>
        </p:nvSpPr>
        <p:spPr>
          <a:xfrm>
            <a:off x="720555" y="374680"/>
            <a:ext cx="10515600" cy="596900"/>
          </a:xfrm>
        </p:spPr>
        <p:txBody>
          <a:bodyPr>
            <a:normAutofit fontScale="90000"/>
          </a:bodyPr>
          <a:lstStyle/>
          <a:p>
            <a:r>
              <a:rPr lang="en-US" sz="4900" dirty="0"/>
              <a:t>Overview</a:t>
            </a:r>
            <a:endParaRPr lang="en-US" dirty="0"/>
          </a:p>
        </p:txBody>
      </p:sp>
      <p:sp>
        <p:nvSpPr>
          <p:cNvPr id="3" name="TextBox 2">
            <a:extLst>
              <a:ext uri="{FF2B5EF4-FFF2-40B4-BE49-F238E27FC236}">
                <a16:creationId xmlns:a16="http://schemas.microsoft.com/office/drawing/2014/main" id="{9223498F-97D2-42F0-A120-5FA92E9608BB}"/>
              </a:ext>
            </a:extLst>
          </p:cNvPr>
          <p:cNvSpPr txBox="1"/>
          <p:nvPr/>
        </p:nvSpPr>
        <p:spPr>
          <a:xfrm>
            <a:off x="720555" y="1072098"/>
            <a:ext cx="2905125" cy="400110"/>
          </a:xfrm>
          <a:prstGeom prst="rect">
            <a:avLst/>
          </a:prstGeom>
          <a:noFill/>
        </p:spPr>
        <p:txBody>
          <a:bodyPr wrap="square" rtlCol="0">
            <a:spAutoFit/>
          </a:bodyPr>
          <a:lstStyle/>
          <a:p>
            <a:r>
              <a:rPr lang="en-US" sz="2000" dirty="0"/>
              <a:t>What are Point Clouds?</a:t>
            </a:r>
          </a:p>
        </p:txBody>
      </p:sp>
      <p:pic>
        <p:nvPicPr>
          <p:cNvPr id="5" name="Picture 4">
            <a:extLst>
              <a:ext uri="{FF2B5EF4-FFF2-40B4-BE49-F238E27FC236}">
                <a16:creationId xmlns:a16="http://schemas.microsoft.com/office/drawing/2014/main" id="{BBDB83E5-9758-4BA9-A864-F01E1DBB5C7D}"/>
              </a:ext>
            </a:extLst>
          </p:cNvPr>
          <p:cNvPicPr>
            <a:picLocks noChangeAspect="1"/>
          </p:cNvPicPr>
          <p:nvPr/>
        </p:nvPicPr>
        <p:blipFill>
          <a:blip r:embed="rId2"/>
          <a:stretch>
            <a:fillRect/>
          </a:stretch>
        </p:blipFill>
        <p:spPr>
          <a:xfrm>
            <a:off x="5612856" y="995913"/>
            <a:ext cx="2063824" cy="2214932"/>
          </a:xfrm>
          <a:prstGeom prst="rect">
            <a:avLst/>
          </a:prstGeom>
        </p:spPr>
      </p:pic>
      <p:pic>
        <p:nvPicPr>
          <p:cNvPr id="7" name="Picture 6">
            <a:extLst>
              <a:ext uri="{FF2B5EF4-FFF2-40B4-BE49-F238E27FC236}">
                <a16:creationId xmlns:a16="http://schemas.microsoft.com/office/drawing/2014/main" id="{90D8FC2A-2BC3-4041-8C62-E5FE154E915E}"/>
              </a:ext>
            </a:extLst>
          </p:cNvPr>
          <p:cNvPicPr>
            <a:picLocks noChangeAspect="1"/>
          </p:cNvPicPr>
          <p:nvPr/>
        </p:nvPicPr>
        <p:blipFill>
          <a:blip r:embed="rId3"/>
          <a:stretch>
            <a:fillRect/>
          </a:stretch>
        </p:blipFill>
        <p:spPr>
          <a:xfrm>
            <a:off x="7707651" y="962026"/>
            <a:ext cx="3677120" cy="2524125"/>
          </a:xfrm>
          <a:prstGeom prst="rect">
            <a:avLst/>
          </a:prstGeom>
        </p:spPr>
      </p:pic>
      <p:pic>
        <p:nvPicPr>
          <p:cNvPr id="9" name="Picture 8">
            <a:extLst>
              <a:ext uri="{FF2B5EF4-FFF2-40B4-BE49-F238E27FC236}">
                <a16:creationId xmlns:a16="http://schemas.microsoft.com/office/drawing/2014/main" id="{225D51B5-6E88-468E-99CF-09C12B0FC66C}"/>
              </a:ext>
            </a:extLst>
          </p:cNvPr>
          <p:cNvPicPr>
            <a:picLocks noChangeAspect="1"/>
          </p:cNvPicPr>
          <p:nvPr/>
        </p:nvPicPr>
        <p:blipFill>
          <a:blip r:embed="rId4"/>
          <a:stretch>
            <a:fillRect/>
          </a:stretch>
        </p:blipFill>
        <p:spPr>
          <a:xfrm>
            <a:off x="4675217" y="3659580"/>
            <a:ext cx="3939102" cy="2236394"/>
          </a:xfrm>
          <a:prstGeom prst="rect">
            <a:avLst/>
          </a:prstGeom>
        </p:spPr>
      </p:pic>
      <p:pic>
        <p:nvPicPr>
          <p:cNvPr id="11" name="Picture 10">
            <a:extLst>
              <a:ext uri="{FF2B5EF4-FFF2-40B4-BE49-F238E27FC236}">
                <a16:creationId xmlns:a16="http://schemas.microsoft.com/office/drawing/2014/main" id="{0A63D5FC-6623-4C06-AF8E-6614D7364ADD}"/>
              </a:ext>
            </a:extLst>
          </p:cNvPr>
          <p:cNvPicPr>
            <a:picLocks noChangeAspect="1"/>
          </p:cNvPicPr>
          <p:nvPr/>
        </p:nvPicPr>
        <p:blipFill>
          <a:blip r:embed="rId5"/>
          <a:stretch>
            <a:fillRect/>
          </a:stretch>
        </p:blipFill>
        <p:spPr>
          <a:xfrm>
            <a:off x="8614319" y="3371469"/>
            <a:ext cx="2621836" cy="2800714"/>
          </a:xfrm>
          <a:prstGeom prst="rect">
            <a:avLst/>
          </a:prstGeom>
        </p:spPr>
      </p:pic>
      <p:sp>
        <p:nvSpPr>
          <p:cNvPr id="12" name="TextBox 11">
            <a:extLst>
              <a:ext uri="{FF2B5EF4-FFF2-40B4-BE49-F238E27FC236}">
                <a16:creationId xmlns:a16="http://schemas.microsoft.com/office/drawing/2014/main" id="{0E187175-8134-462D-A2B1-9AD5C07F3287}"/>
              </a:ext>
            </a:extLst>
          </p:cNvPr>
          <p:cNvSpPr txBox="1"/>
          <p:nvPr/>
        </p:nvSpPr>
        <p:spPr>
          <a:xfrm>
            <a:off x="723365" y="1645637"/>
            <a:ext cx="436245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rPr>
              <a:t>Point clouds are essentially the simplest form of 3D models. They are collections of individual points plotted in 3D space.</a:t>
            </a:r>
          </a:p>
          <a:p>
            <a:pPr marL="285750" indent="-285750" algn="just">
              <a:buFont typeface="Arial" panose="020B0604020202020204" pitchFamily="34" charset="0"/>
              <a:buChar char="•"/>
            </a:pPr>
            <a:r>
              <a:rPr lang="en-US" sz="1400" b="0" i="0" dirty="0">
                <a:effectLst/>
              </a:rPr>
              <a:t>Each point contains several measurements, including its coordinates along the X, Y, and Z-axes, and sometimes additional data such as a color value, which is stored in RGB format, and luminance value, which determines how bright the point is.</a:t>
            </a:r>
          </a:p>
          <a:p>
            <a:pPr algn="just"/>
            <a:endParaRPr lang="en-US" sz="1400" dirty="0"/>
          </a:p>
        </p:txBody>
      </p:sp>
      <p:pic>
        <p:nvPicPr>
          <p:cNvPr id="1026" name="Picture 2" descr="diagram of points plotted in 3d space on x, y, z axes">
            <a:extLst>
              <a:ext uri="{FF2B5EF4-FFF2-40B4-BE49-F238E27FC236}">
                <a16:creationId xmlns:a16="http://schemas.microsoft.com/office/drawing/2014/main" id="{CB496BB3-6D04-4244-B192-A497563D2A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647" y="4043912"/>
            <a:ext cx="3589867"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52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25C3-2BB5-4500-95CF-0F31677CFCBA}"/>
              </a:ext>
            </a:extLst>
          </p:cNvPr>
          <p:cNvSpPr>
            <a:spLocks noGrp="1"/>
          </p:cNvSpPr>
          <p:nvPr>
            <p:ph type="title"/>
          </p:nvPr>
        </p:nvSpPr>
        <p:spPr>
          <a:xfrm>
            <a:off x="720555" y="374680"/>
            <a:ext cx="10515600" cy="596900"/>
          </a:xfrm>
        </p:spPr>
        <p:txBody>
          <a:bodyPr>
            <a:normAutofit fontScale="90000"/>
          </a:bodyPr>
          <a:lstStyle/>
          <a:p>
            <a:r>
              <a:rPr lang="en-US" sz="4900" dirty="0"/>
              <a:t>Overview</a:t>
            </a:r>
            <a:endParaRPr lang="en-US" dirty="0"/>
          </a:p>
        </p:txBody>
      </p:sp>
      <p:sp>
        <p:nvSpPr>
          <p:cNvPr id="3" name="TextBox 2">
            <a:extLst>
              <a:ext uri="{FF2B5EF4-FFF2-40B4-BE49-F238E27FC236}">
                <a16:creationId xmlns:a16="http://schemas.microsoft.com/office/drawing/2014/main" id="{9223498F-97D2-42F0-A120-5FA92E9608BB}"/>
              </a:ext>
            </a:extLst>
          </p:cNvPr>
          <p:cNvSpPr txBox="1"/>
          <p:nvPr/>
        </p:nvSpPr>
        <p:spPr>
          <a:xfrm>
            <a:off x="720555" y="1072098"/>
            <a:ext cx="2905125" cy="400110"/>
          </a:xfrm>
          <a:prstGeom prst="rect">
            <a:avLst/>
          </a:prstGeom>
          <a:noFill/>
        </p:spPr>
        <p:txBody>
          <a:bodyPr wrap="square" rtlCol="0">
            <a:spAutoFit/>
          </a:bodyPr>
          <a:lstStyle/>
          <a:p>
            <a:r>
              <a:rPr lang="en-US" sz="2000" dirty="0"/>
              <a:t>What are Point Clouds?</a:t>
            </a:r>
          </a:p>
        </p:txBody>
      </p:sp>
      <p:pic>
        <p:nvPicPr>
          <p:cNvPr id="6" name="Picture 5">
            <a:extLst>
              <a:ext uri="{FF2B5EF4-FFF2-40B4-BE49-F238E27FC236}">
                <a16:creationId xmlns:a16="http://schemas.microsoft.com/office/drawing/2014/main" id="{80630985-47F1-4F58-B91B-B81B00B496E9}"/>
              </a:ext>
            </a:extLst>
          </p:cNvPr>
          <p:cNvPicPr>
            <a:picLocks noChangeAspect="1"/>
          </p:cNvPicPr>
          <p:nvPr/>
        </p:nvPicPr>
        <p:blipFill>
          <a:blip r:embed="rId2"/>
          <a:stretch>
            <a:fillRect/>
          </a:stretch>
        </p:blipFill>
        <p:spPr>
          <a:xfrm>
            <a:off x="861282" y="1572726"/>
            <a:ext cx="10469436" cy="2595739"/>
          </a:xfrm>
          <a:prstGeom prst="rect">
            <a:avLst/>
          </a:prstGeom>
        </p:spPr>
      </p:pic>
      <p:sp>
        <p:nvSpPr>
          <p:cNvPr id="4" name="TextBox 3">
            <a:extLst>
              <a:ext uri="{FF2B5EF4-FFF2-40B4-BE49-F238E27FC236}">
                <a16:creationId xmlns:a16="http://schemas.microsoft.com/office/drawing/2014/main" id="{ADDB0D51-5D4C-45A9-AF92-A658DED6E785}"/>
              </a:ext>
            </a:extLst>
          </p:cNvPr>
          <p:cNvSpPr txBox="1"/>
          <p:nvPr/>
        </p:nvSpPr>
        <p:spPr>
          <a:xfrm>
            <a:off x="861282" y="4572000"/>
            <a:ext cx="4091718" cy="1477328"/>
          </a:xfrm>
          <a:prstGeom prst="rect">
            <a:avLst/>
          </a:prstGeom>
          <a:noFill/>
        </p:spPr>
        <p:txBody>
          <a:bodyPr wrap="square" rtlCol="0">
            <a:spAutoFit/>
          </a:bodyPr>
          <a:lstStyle/>
          <a:p>
            <a:r>
              <a:rPr lang="en-US" dirty="0"/>
              <a:t>3d Representations:</a:t>
            </a:r>
          </a:p>
          <a:p>
            <a:pPr marL="285750" indent="-285750">
              <a:buFont typeface="Wingdings" panose="05000000000000000000" pitchFamily="2" charset="2"/>
              <a:buChar char="q"/>
            </a:pPr>
            <a:r>
              <a:rPr lang="en-US" dirty="0"/>
              <a:t>Point Clouds</a:t>
            </a:r>
          </a:p>
          <a:p>
            <a:pPr marL="285750" indent="-285750">
              <a:buFont typeface="Wingdings" panose="05000000000000000000" pitchFamily="2" charset="2"/>
              <a:buChar char="q"/>
            </a:pPr>
            <a:r>
              <a:rPr lang="en-US" dirty="0"/>
              <a:t>Meshed Object</a:t>
            </a:r>
          </a:p>
          <a:p>
            <a:pPr marL="285750" indent="-285750">
              <a:buFont typeface="Wingdings" panose="05000000000000000000" pitchFamily="2" charset="2"/>
              <a:buChar char="q"/>
            </a:pPr>
            <a:r>
              <a:rPr lang="en-US" dirty="0"/>
              <a:t>Volumetric</a:t>
            </a:r>
          </a:p>
          <a:p>
            <a:pPr marL="285750" indent="-285750">
              <a:buFont typeface="Wingdings" panose="05000000000000000000" pitchFamily="2" charset="2"/>
              <a:buChar char="q"/>
            </a:pPr>
            <a:r>
              <a:rPr lang="en-US" dirty="0"/>
              <a:t>RGB Projection</a:t>
            </a:r>
          </a:p>
        </p:txBody>
      </p:sp>
    </p:spTree>
    <p:extLst>
      <p:ext uri="{BB962C8B-B14F-4D97-AF65-F5344CB8AC3E}">
        <p14:creationId xmlns:p14="http://schemas.microsoft.com/office/powerpoint/2010/main" val="5506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838200"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838200" y="1104900"/>
            <a:ext cx="2905125" cy="400110"/>
          </a:xfrm>
          <a:prstGeom prst="rect">
            <a:avLst/>
          </a:prstGeom>
          <a:noFill/>
        </p:spPr>
        <p:txBody>
          <a:bodyPr wrap="square" rtlCol="0">
            <a:spAutoFit/>
          </a:bodyPr>
          <a:lstStyle/>
          <a:p>
            <a:r>
              <a:rPr lang="en-US" sz="2000" dirty="0"/>
              <a:t>LIDAR</a:t>
            </a:r>
          </a:p>
        </p:txBody>
      </p:sp>
      <p:sp>
        <p:nvSpPr>
          <p:cNvPr id="5" name="TextBox 4">
            <a:extLst>
              <a:ext uri="{FF2B5EF4-FFF2-40B4-BE49-F238E27FC236}">
                <a16:creationId xmlns:a16="http://schemas.microsoft.com/office/drawing/2014/main" id="{A8856F68-4924-4C27-9967-EDB9F33D000C}"/>
              </a:ext>
            </a:extLst>
          </p:cNvPr>
          <p:cNvSpPr txBox="1"/>
          <p:nvPr/>
        </p:nvSpPr>
        <p:spPr>
          <a:xfrm>
            <a:off x="838200" y="1505010"/>
            <a:ext cx="7124700" cy="2246769"/>
          </a:xfrm>
          <a:prstGeom prst="rect">
            <a:avLst/>
          </a:prstGeom>
          <a:noFill/>
        </p:spPr>
        <p:txBody>
          <a:bodyPr wrap="square">
            <a:spAutoFit/>
          </a:bodyPr>
          <a:lstStyle/>
          <a:p>
            <a:pPr marL="285750" indent="-285750" algn="just">
              <a:buFont typeface="Arial" panose="020B0604020202020204" pitchFamily="34" charset="0"/>
              <a:buChar char="•"/>
            </a:pPr>
            <a:r>
              <a:rPr lang="en-US" sz="1400" dirty="0"/>
              <a:t>LiDAR (Light Detection and Ranging) is a method used to generate accurate 3D representations of the surroundings, and it uses laser light to achieve this. Basically, the 3D target is illuminated with a laser light (a focused, directed beam of light) and the reflected light is collected by sensors. The time required for the light to reflect to the sensor is calculated. </a:t>
            </a:r>
          </a:p>
          <a:p>
            <a:pPr marL="285750" indent="-285750" algn="just">
              <a:buFont typeface="Arial" panose="020B0604020202020204" pitchFamily="34" charset="0"/>
              <a:buChar char="•"/>
            </a:pPr>
            <a:r>
              <a:rPr lang="en-US" sz="1400" dirty="0"/>
              <a:t>Applications of LiDAR:</a:t>
            </a:r>
          </a:p>
          <a:p>
            <a:pPr marL="742950" lvl="1" indent="-285750" algn="just">
              <a:buFont typeface="Wingdings" panose="05000000000000000000" pitchFamily="2" charset="2"/>
              <a:buChar char="q"/>
            </a:pPr>
            <a:r>
              <a:rPr lang="en-US" sz="1400" dirty="0"/>
              <a:t>Moving Robot uses LiDAR to create a 3d map of its surroundings</a:t>
            </a:r>
          </a:p>
          <a:p>
            <a:pPr marL="742950" lvl="1" indent="-285750" algn="just">
              <a:buFont typeface="Wingdings" panose="05000000000000000000" pitchFamily="2" charset="2"/>
              <a:buChar char="q"/>
            </a:pPr>
            <a:r>
              <a:rPr lang="en-US" sz="1400" dirty="0"/>
              <a:t>In Archeology, LiDAR is used to create 3d renderings of 2d scans of artifacts</a:t>
            </a:r>
          </a:p>
          <a:p>
            <a:pPr marL="742950" lvl="1" indent="-285750" algn="just">
              <a:buFont typeface="Wingdings" panose="05000000000000000000" pitchFamily="2" charset="2"/>
              <a:buChar char="q"/>
            </a:pPr>
            <a:r>
              <a:rPr lang="en-US" sz="1400" dirty="0"/>
              <a:t>In Geology, LiDAR can be used to render high quality 3d maps of inaccessible terrains, ocean floors, etc.</a:t>
            </a:r>
          </a:p>
        </p:txBody>
      </p:sp>
      <p:pic>
        <p:nvPicPr>
          <p:cNvPr id="1026" name="Picture 2">
            <a:extLst>
              <a:ext uri="{FF2B5EF4-FFF2-40B4-BE49-F238E27FC236}">
                <a16:creationId xmlns:a16="http://schemas.microsoft.com/office/drawing/2014/main" id="{93982C16-B534-414F-AFF2-A3E1E385D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993" y="3751779"/>
            <a:ext cx="4329113" cy="2526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3A9180-AEBE-4C27-85A1-2D7548F5D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104" y="735013"/>
            <a:ext cx="2467084" cy="535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838200"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838200" y="1104900"/>
            <a:ext cx="2905125" cy="400110"/>
          </a:xfrm>
          <a:prstGeom prst="rect">
            <a:avLst/>
          </a:prstGeom>
          <a:noFill/>
        </p:spPr>
        <p:txBody>
          <a:bodyPr wrap="square" rtlCol="0">
            <a:spAutoFit/>
          </a:bodyPr>
          <a:lstStyle/>
          <a:p>
            <a:r>
              <a:rPr lang="en-US" sz="2000" dirty="0"/>
              <a:t>Present Infrastructure</a:t>
            </a:r>
          </a:p>
        </p:txBody>
      </p:sp>
      <p:sp>
        <p:nvSpPr>
          <p:cNvPr id="5" name="TextBox 4">
            <a:extLst>
              <a:ext uri="{FF2B5EF4-FFF2-40B4-BE49-F238E27FC236}">
                <a16:creationId xmlns:a16="http://schemas.microsoft.com/office/drawing/2014/main" id="{A8856F68-4924-4C27-9967-EDB9F33D000C}"/>
              </a:ext>
            </a:extLst>
          </p:cNvPr>
          <p:cNvSpPr txBox="1"/>
          <p:nvPr/>
        </p:nvSpPr>
        <p:spPr>
          <a:xfrm>
            <a:off x="838200" y="1505010"/>
            <a:ext cx="7124700" cy="954107"/>
          </a:xfrm>
          <a:prstGeom prst="rect">
            <a:avLst/>
          </a:prstGeom>
          <a:noFill/>
        </p:spPr>
        <p:txBody>
          <a:bodyPr wrap="square">
            <a:spAutoFit/>
          </a:bodyPr>
          <a:lstStyle/>
          <a:p>
            <a:pPr marL="285750" indent="-285750" algn="just">
              <a:buFont typeface="Arial" panose="020B0604020202020204" pitchFamily="34" charset="0"/>
              <a:buChar char="•"/>
            </a:pPr>
            <a:r>
              <a:rPr lang="en-US" sz="1400" dirty="0"/>
              <a:t>Most Sensors which can generate LiDAR data points are build by the organization called as </a:t>
            </a:r>
            <a:r>
              <a:rPr lang="en-US" sz="1400" b="1" dirty="0"/>
              <a:t>“VELODYNE LIDAR”</a:t>
            </a:r>
          </a:p>
          <a:p>
            <a:pPr marL="285750" indent="-285750" algn="just">
              <a:buFont typeface="Arial" panose="020B0604020202020204" pitchFamily="34" charset="0"/>
              <a:buChar char="•"/>
            </a:pPr>
            <a:r>
              <a:rPr lang="en-US" sz="1400" dirty="0"/>
              <a:t>Its a very expensive setup however this organization provide all the necessary hardware and even software platforms to integrate them all together.</a:t>
            </a:r>
          </a:p>
        </p:txBody>
      </p:sp>
      <p:pic>
        <p:nvPicPr>
          <p:cNvPr id="6" name="Picture 5">
            <a:extLst>
              <a:ext uri="{FF2B5EF4-FFF2-40B4-BE49-F238E27FC236}">
                <a16:creationId xmlns:a16="http://schemas.microsoft.com/office/drawing/2014/main" id="{43B6F319-4E19-4707-AACD-493A1150F618}"/>
              </a:ext>
            </a:extLst>
          </p:cNvPr>
          <p:cNvPicPr>
            <a:picLocks noChangeAspect="1"/>
          </p:cNvPicPr>
          <p:nvPr/>
        </p:nvPicPr>
        <p:blipFill>
          <a:blip r:embed="rId2"/>
          <a:stretch>
            <a:fillRect/>
          </a:stretch>
        </p:blipFill>
        <p:spPr>
          <a:xfrm>
            <a:off x="635095" y="2723733"/>
            <a:ext cx="6929566" cy="2552998"/>
          </a:xfrm>
          <a:prstGeom prst="rect">
            <a:avLst/>
          </a:prstGeom>
        </p:spPr>
      </p:pic>
      <p:pic>
        <p:nvPicPr>
          <p:cNvPr id="8" name="Picture 7">
            <a:extLst>
              <a:ext uri="{FF2B5EF4-FFF2-40B4-BE49-F238E27FC236}">
                <a16:creationId xmlns:a16="http://schemas.microsoft.com/office/drawing/2014/main" id="{25414154-A8D6-439F-ACF4-8B929561B027}"/>
              </a:ext>
            </a:extLst>
          </p:cNvPr>
          <p:cNvPicPr>
            <a:picLocks noChangeAspect="1"/>
          </p:cNvPicPr>
          <p:nvPr/>
        </p:nvPicPr>
        <p:blipFill>
          <a:blip r:embed="rId3"/>
          <a:stretch>
            <a:fillRect/>
          </a:stretch>
        </p:blipFill>
        <p:spPr>
          <a:xfrm>
            <a:off x="7361555" y="2285465"/>
            <a:ext cx="4533369" cy="3753384"/>
          </a:xfrm>
          <a:prstGeom prst="rect">
            <a:avLst/>
          </a:prstGeom>
        </p:spPr>
      </p:pic>
    </p:spTree>
    <p:extLst>
      <p:ext uri="{BB962C8B-B14F-4D97-AF65-F5344CB8AC3E}">
        <p14:creationId xmlns:p14="http://schemas.microsoft.com/office/powerpoint/2010/main" val="169926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838200"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838200" y="1104900"/>
            <a:ext cx="3743325" cy="400110"/>
          </a:xfrm>
          <a:prstGeom prst="rect">
            <a:avLst/>
          </a:prstGeom>
          <a:noFill/>
        </p:spPr>
        <p:txBody>
          <a:bodyPr wrap="square" rtlCol="0">
            <a:spAutoFit/>
          </a:bodyPr>
          <a:lstStyle/>
          <a:p>
            <a:r>
              <a:rPr lang="en-US" sz="2000" dirty="0"/>
              <a:t>Applications around point clouds</a:t>
            </a:r>
          </a:p>
        </p:txBody>
      </p:sp>
      <p:sp>
        <p:nvSpPr>
          <p:cNvPr id="4" name="TextBox 3">
            <a:extLst>
              <a:ext uri="{FF2B5EF4-FFF2-40B4-BE49-F238E27FC236}">
                <a16:creationId xmlns:a16="http://schemas.microsoft.com/office/drawing/2014/main" id="{154DBAA3-BBC1-42C1-8218-9E555E3C0148}"/>
              </a:ext>
            </a:extLst>
          </p:cNvPr>
          <p:cNvSpPr txBox="1"/>
          <p:nvPr/>
        </p:nvSpPr>
        <p:spPr>
          <a:xfrm>
            <a:off x="924416" y="4116300"/>
            <a:ext cx="3905250" cy="369332"/>
          </a:xfrm>
          <a:prstGeom prst="rect">
            <a:avLst/>
          </a:prstGeom>
          <a:noFill/>
        </p:spPr>
        <p:txBody>
          <a:bodyPr wrap="square" rtlCol="0">
            <a:spAutoFit/>
          </a:bodyPr>
          <a:lstStyle/>
          <a:p>
            <a:r>
              <a:rPr lang="en-US" dirty="0">
                <a:solidFill>
                  <a:schemeClr val="accent1">
                    <a:lumMod val="75000"/>
                  </a:schemeClr>
                </a:solidFill>
              </a:rPr>
              <a:t>Robot Perception / Autonomous driving</a:t>
            </a:r>
          </a:p>
        </p:txBody>
      </p:sp>
      <p:pic>
        <p:nvPicPr>
          <p:cNvPr id="2052" name="Picture 4">
            <a:extLst>
              <a:ext uri="{FF2B5EF4-FFF2-40B4-BE49-F238E27FC236}">
                <a16:creationId xmlns:a16="http://schemas.microsoft.com/office/drawing/2014/main" id="{20968503-DC3D-468D-8F0A-77E185F4F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416" y="1702364"/>
            <a:ext cx="3734783" cy="23478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FF5825C-21F0-4918-9017-C1FAD345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442" y="1689382"/>
            <a:ext cx="3862828" cy="23737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8ACAA6-553E-44A9-A6E1-7EAF233493D2}"/>
              </a:ext>
            </a:extLst>
          </p:cNvPr>
          <p:cNvSpPr txBox="1"/>
          <p:nvPr/>
        </p:nvSpPr>
        <p:spPr>
          <a:xfrm>
            <a:off x="6631442" y="4156846"/>
            <a:ext cx="3905250" cy="369332"/>
          </a:xfrm>
          <a:prstGeom prst="rect">
            <a:avLst/>
          </a:prstGeom>
          <a:noFill/>
        </p:spPr>
        <p:txBody>
          <a:bodyPr wrap="square" rtlCol="0">
            <a:spAutoFit/>
          </a:bodyPr>
          <a:lstStyle/>
          <a:p>
            <a:pPr algn="ctr"/>
            <a:r>
              <a:rPr lang="en-US" dirty="0">
                <a:solidFill>
                  <a:schemeClr val="accent1">
                    <a:lumMod val="75000"/>
                  </a:schemeClr>
                </a:solidFill>
              </a:rPr>
              <a:t>Augmented Reality</a:t>
            </a:r>
          </a:p>
        </p:txBody>
      </p:sp>
      <p:pic>
        <p:nvPicPr>
          <p:cNvPr id="2056" name="Picture 8">
            <a:extLst>
              <a:ext uri="{FF2B5EF4-FFF2-40B4-BE49-F238E27FC236}">
                <a16:creationId xmlns:a16="http://schemas.microsoft.com/office/drawing/2014/main" id="{B501F51D-3D92-4C26-9F60-07860D671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727" y="4566723"/>
            <a:ext cx="5626546" cy="17502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87D5939-DB41-438B-904C-235E7DD3D9A5}"/>
              </a:ext>
            </a:extLst>
          </p:cNvPr>
          <p:cNvSpPr txBox="1"/>
          <p:nvPr/>
        </p:nvSpPr>
        <p:spPr>
          <a:xfrm>
            <a:off x="4143375" y="6253550"/>
            <a:ext cx="3905250" cy="369332"/>
          </a:xfrm>
          <a:prstGeom prst="rect">
            <a:avLst/>
          </a:prstGeom>
          <a:noFill/>
        </p:spPr>
        <p:txBody>
          <a:bodyPr wrap="square" rtlCol="0">
            <a:spAutoFit/>
          </a:bodyPr>
          <a:lstStyle/>
          <a:p>
            <a:pPr algn="ctr"/>
            <a:r>
              <a:rPr lang="en-US" dirty="0">
                <a:solidFill>
                  <a:schemeClr val="accent1">
                    <a:lumMod val="75000"/>
                  </a:schemeClr>
                </a:solidFill>
              </a:rPr>
              <a:t>Shape Design</a:t>
            </a:r>
          </a:p>
        </p:txBody>
      </p:sp>
    </p:spTree>
    <p:extLst>
      <p:ext uri="{BB962C8B-B14F-4D97-AF65-F5344CB8AC3E}">
        <p14:creationId xmlns:p14="http://schemas.microsoft.com/office/powerpoint/2010/main" val="284272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Why Point Clouds?</a:t>
            </a:r>
          </a:p>
        </p:txBody>
      </p:sp>
      <p:sp>
        <p:nvSpPr>
          <p:cNvPr id="5" name="TextBox 4">
            <a:extLst>
              <a:ext uri="{FF2B5EF4-FFF2-40B4-BE49-F238E27FC236}">
                <a16:creationId xmlns:a16="http://schemas.microsoft.com/office/drawing/2014/main" id="{9B75B39C-3D8F-4E19-BFEA-34583C50DBF7}"/>
              </a:ext>
            </a:extLst>
          </p:cNvPr>
          <p:cNvSpPr txBox="1"/>
          <p:nvPr/>
        </p:nvSpPr>
        <p:spPr>
          <a:xfrm>
            <a:off x="876299" y="1714500"/>
            <a:ext cx="58769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Point Clouds are the rawest form of sensor data</a:t>
            </a:r>
          </a:p>
          <a:p>
            <a:pPr marL="285750" indent="-285750">
              <a:buFont typeface="Arial" panose="020B0604020202020204" pitchFamily="34" charset="0"/>
              <a:buChar char="•"/>
            </a:pPr>
            <a:r>
              <a:rPr lang="en-US" dirty="0"/>
              <a:t>They are highly canonical in nature</a:t>
            </a:r>
          </a:p>
        </p:txBody>
      </p:sp>
      <p:pic>
        <p:nvPicPr>
          <p:cNvPr id="9" name="Picture 8">
            <a:extLst>
              <a:ext uri="{FF2B5EF4-FFF2-40B4-BE49-F238E27FC236}">
                <a16:creationId xmlns:a16="http://schemas.microsoft.com/office/drawing/2014/main" id="{01B94B28-B89B-45BE-8B62-2316BC05865F}"/>
              </a:ext>
            </a:extLst>
          </p:cNvPr>
          <p:cNvPicPr>
            <a:picLocks noChangeAspect="1"/>
          </p:cNvPicPr>
          <p:nvPr/>
        </p:nvPicPr>
        <p:blipFill>
          <a:blip r:embed="rId2"/>
          <a:stretch>
            <a:fillRect/>
          </a:stretch>
        </p:blipFill>
        <p:spPr>
          <a:xfrm>
            <a:off x="3088481" y="2570321"/>
            <a:ext cx="6015037" cy="2949201"/>
          </a:xfrm>
          <a:prstGeom prst="rect">
            <a:avLst/>
          </a:prstGeom>
        </p:spPr>
      </p:pic>
    </p:spTree>
    <p:extLst>
      <p:ext uri="{BB962C8B-B14F-4D97-AF65-F5344CB8AC3E}">
        <p14:creationId xmlns:p14="http://schemas.microsoft.com/office/powerpoint/2010/main" val="1506220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7152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71525" y="1104900"/>
            <a:ext cx="3743325" cy="400110"/>
          </a:xfrm>
          <a:prstGeom prst="rect">
            <a:avLst/>
          </a:prstGeom>
          <a:noFill/>
        </p:spPr>
        <p:txBody>
          <a:bodyPr wrap="square" rtlCol="0">
            <a:spAutoFit/>
          </a:bodyPr>
          <a:lstStyle/>
          <a:p>
            <a:r>
              <a:rPr lang="en-US" sz="2000" dirty="0"/>
              <a:t>Overall Architecture</a:t>
            </a:r>
          </a:p>
        </p:txBody>
      </p:sp>
      <p:pic>
        <p:nvPicPr>
          <p:cNvPr id="6" name="Picture 5">
            <a:extLst>
              <a:ext uri="{FF2B5EF4-FFF2-40B4-BE49-F238E27FC236}">
                <a16:creationId xmlns:a16="http://schemas.microsoft.com/office/drawing/2014/main" id="{5E1549BF-6FA7-42BD-8F6E-61350454283F}"/>
              </a:ext>
            </a:extLst>
          </p:cNvPr>
          <p:cNvPicPr>
            <a:picLocks noChangeAspect="1"/>
          </p:cNvPicPr>
          <p:nvPr/>
        </p:nvPicPr>
        <p:blipFill>
          <a:blip r:embed="rId2"/>
          <a:stretch>
            <a:fillRect/>
          </a:stretch>
        </p:blipFill>
        <p:spPr>
          <a:xfrm>
            <a:off x="2552064" y="3149599"/>
            <a:ext cx="9107171" cy="3419952"/>
          </a:xfrm>
          <a:prstGeom prst="rect">
            <a:avLst/>
          </a:prstGeom>
        </p:spPr>
      </p:pic>
      <p:sp>
        <p:nvSpPr>
          <p:cNvPr id="7" name="TextBox 6">
            <a:extLst>
              <a:ext uri="{FF2B5EF4-FFF2-40B4-BE49-F238E27FC236}">
                <a16:creationId xmlns:a16="http://schemas.microsoft.com/office/drawing/2014/main" id="{29AC7F63-6959-471F-83E3-F43106355363}"/>
              </a:ext>
            </a:extLst>
          </p:cNvPr>
          <p:cNvSpPr txBox="1"/>
          <p:nvPr/>
        </p:nvSpPr>
        <p:spPr>
          <a:xfrm>
            <a:off x="838200" y="1613118"/>
            <a:ext cx="10582275" cy="1815882"/>
          </a:xfrm>
          <a:prstGeom prst="rect">
            <a:avLst/>
          </a:prstGeom>
          <a:noFill/>
        </p:spPr>
        <p:txBody>
          <a:bodyPr wrap="square" rtlCol="0">
            <a:spAutoFit/>
          </a:bodyPr>
          <a:lstStyle/>
          <a:p>
            <a:pPr algn="just" fontAlgn="base"/>
            <a:r>
              <a:rPr lang="en-US" sz="1400" b="1" i="0" dirty="0">
                <a:solidFill>
                  <a:srgbClr val="273239"/>
                </a:solidFill>
                <a:effectLst/>
                <a:latin typeface="urw-din"/>
              </a:rPr>
              <a:t>Challenges with Point Clouds: </a:t>
            </a:r>
          </a:p>
          <a:p>
            <a:pPr algn="just" fontAlgn="base">
              <a:buFont typeface="Arial" panose="020B0604020202020204" pitchFamily="34" charset="0"/>
              <a:buChar char="•"/>
            </a:pPr>
            <a:r>
              <a:rPr lang="en-US" sz="1400" b="1" i="0" dirty="0">
                <a:effectLst/>
                <a:latin typeface="urw-din"/>
              </a:rPr>
              <a:t>Permutation Invariance:</a:t>
            </a:r>
            <a:r>
              <a:rPr lang="en-US" sz="1400" b="0" i="0" dirty="0">
                <a:solidFill>
                  <a:srgbClr val="273239"/>
                </a:solidFill>
                <a:effectLst/>
                <a:latin typeface="urw-din"/>
              </a:rPr>
              <a:t> Since the points in the point cloud is unstructured, a scan of </a:t>
            </a:r>
            <a:r>
              <a:rPr lang="en-US" sz="1400" b="0" i="1" dirty="0">
                <a:solidFill>
                  <a:srgbClr val="273239"/>
                </a:solidFill>
                <a:effectLst/>
                <a:latin typeface="urw-din"/>
              </a:rPr>
              <a:t>N</a:t>
            </a:r>
            <a:r>
              <a:rPr lang="en-US" sz="1400" b="0" i="0" dirty="0">
                <a:solidFill>
                  <a:srgbClr val="273239"/>
                </a:solidFill>
                <a:effectLst/>
                <a:latin typeface="urw-din"/>
              </a:rPr>
              <a:t> points has </a:t>
            </a:r>
            <a:r>
              <a:rPr lang="en-US" sz="1400" b="0" i="1" dirty="0">
                <a:solidFill>
                  <a:srgbClr val="273239"/>
                </a:solidFill>
                <a:effectLst/>
                <a:latin typeface="urw-din"/>
              </a:rPr>
              <a:t>N! d</a:t>
            </a:r>
            <a:r>
              <a:rPr lang="en-US" sz="1400" b="0" i="0" dirty="0">
                <a:solidFill>
                  <a:srgbClr val="273239"/>
                </a:solidFill>
                <a:effectLst/>
                <a:latin typeface="urw-din"/>
              </a:rPr>
              <a:t>ifferent permutations. The data processing must be invariant to different permutated representations of Point Cloud.</a:t>
            </a:r>
          </a:p>
          <a:p>
            <a:pPr algn="just" fontAlgn="base">
              <a:buFont typeface="Arial" panose="020B0604020202020204" pitchFamily="34" charset="0"/>
              <a:buChar char="•"/>
            </a:pPr>
            <a:r>
              <a:rPr lang="en-US" sz="1400" b="1" i="0" dirty="0">
                <a:solidFill>
                  <a:srgbClr val="273239"/>
                </a:solidFill>
                <a:effectLst/>
                <a:latin typeface="urw-din"/>
              </a:rPr>
              <a:t> </a:t>
            </a:r>
            <a:r>
              <a:rPr lang="en-US" sz="1400" b="1" i="0" dirty="0">
                <a:effectLst/>
                <a:latin typeface="urw-din"/>
              </a:rPr>
              <a:t>Transformation invariance: </a:t>
            </a:r>
            <a:r>
              <a:rPr lang="en-US" sz="1400" b="0" i="0" dirty="0">
                <a:solidFill>
                  <a:srgbClr val="273239"/>
                </a:solidFill>
                <a:effectLst/>
                <a:latin typeface="urw-din"/>
              </a:rPr>
              <a:t>The classification and segmentation output can not be impacted by different transformations like rotation and translation.</a:t>
            </a:r>
          </a:p>
          <a:p>
            <a:pPr algn="just" fontAlgn="base">
              <a:buFont typeface="Arial" panose="020B0604020202020204" pitchFamily="34" charset="0"/>
              <a:buChar char="•"/>
            </a:pPr>
            <a:r>
              <a:rPr lang="en-US" sz="1400" b="1" i="0" dirty="0">
                <a:solidFill>
                  <a:srgbClr val="273239"/>
                </a:solidFill>
                <a:effectLst/>
                <a:latin typeface="urw-din"/>
              </a:rPr>
              <a:t> </a:t>
            </a:r>
            <a:r>
              <a:rPr lang="en-US" sz="1400" b="1" i="0" dirty="0">
                <a:effectLst/>
                <a:latin typeface="urw-din"/>
              </a:rPr>
              <a:t>Interaction b/w different Points: </a:t>
            </a:r>
            <a:r>
              <a:rPr lang="en-US" sz="1400" b="0" i="0" dirty="0">
                <a:solidFill>
                  <a:srgbClr val="273239"/>
                </a:solidFill>
                <a:effectLst/>
                <a:latin typeface="urw-din"/>
              </a:rPr>
              <a:t>The connections between neighboring points often carries useful information. Therefore, each point should not be treated in isolation. These interactions can play a more useful role in segmentation than classification.</a:t>
            </a:r>
          </a:p>
          <a:p>
            <a:pPr marL="285750" indent="-285750" algn="just">
              <a:buFont typeface="Wingdings" panose="05000000000000000000" pitchFamily="2" charset="2"/>
              <a:buChar char="q"/>
            </a:pPr>
            <a:endParaRPr lang="en-US" sz="1400" dirty="0"/>
          </a:p>
        </p:txBody>
      </p:sp>
    </p:spTree>
    <p:extLst>
      <p:ext uri="{BB962C8B-B14F-4D97-AF65-F5344CB8AC3E}">
        <p14:creationId xmlns:p14="http://schemas.microsoft.com/office/powerpoint/2010/main" val="2560881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980</TotalTime>
  <Words>1166</Words>
  <Application>Microsoft Office PowerPoint</Application>
  <PresentationFormat>Widescreen</PresentationFormat>
  <Paragraphs>127</Paragraphs>
  <Slides>19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urw-din</vt:lpstr>
      <vt:lpstr>Wingdings</vt:lpstr>
      <vt:lpstr>Office Theme</vt:lpstr>
      <vt:lpstr>World of Point Clouds</vt:lpstr>
      <vt:lpstr>Table of Contents</vt:lpstr>
      <vt:lpstr>Overview</vt:lpstr>
      <vt:lpstr>Overview</vt:lpstr>
      <vt:lpstr>Overview</vt:lpstr>
      <vt:lpstr>Overview</vt:lpstr>
      <vt:lpstr>Overview</vt:lpstr>
      <vt:lpstr>Overview</vt:lpstr>
      <vt:lpstr>Pointnet</vt:lpstr>
      <vt:lpstr>Pointnet</vt:lpstr>
      <vt:lpstr>Pointnet</vt:lpstr>
      <vt:lpstr>Pointnet</vt:lpstr>
      <vt:lpstr>Exploration</vt:lpstr>
      <vt:lpstr>Exploration</vt:lpstr>
      <vt:lpstr>Exploration</vt:lpstr>
      <vt:lpstr>Next Steps</vt:lpstr>
      <vt:lpstr>Next Steps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Point Clouds</dc:title>
  <dc:creator>Jyoti Konwar, Manash</dc:creator>
  <cp:lastModifiedBy>Jyoti Konwar, Manash</cp:lastModifiedBy>
  <cp:revision>87</cp:revision>
  <dcterms:created xsi:type="dcterms:W3CDTF">2022-02-26T07:12:57Z</dcterms:created>
  <dcterms:modified xsi:type="dcterms:W3CDTF">2022-02-27T21:11:54Z</dcterms:modified>
</cp:coreProperties>
</file>